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Lst>
  <p:notesMasterIdLst>
    <p:notesMasterId r:id="rId59"/>
  </p:notesMasterIdLst>
  <p:handoutMasterIdLst>
    <p:handoutMasterId r:id="rId60"/>
  </p:handoutMasterIdLst>
  <p:sldIdLst>
    <p:sldId id="299" r:id="rId2"/>
    <p:sldId id="300" r:id="rId3"/>
    <p:sldId id="333" r:id="rId4"/>
    <p:sldId id="335" r:id="rId5"/>
    <p:sldId id="301" r:id="rId6"/>
    <p:sldId id="324" r:id="rId7"/>
    <p:sldId id="256" r:id="rId8"/>
    <p:sldId id="257" r:id="rId9"/>
    <p:sldId id="288" r:id="rId10"/>
    <p:sldId id="259" r:id="rId11"/>
    <p:sldId id="260" r:id="rId12"/>
    <p:sldId id="269" r:id="rId13"/>
    <p:sldId id="261" r:id="rId14"/>
    <p:sldId id="262" r:id="rId15"/>
    <p:sldId id="263" r:id="rId16"/>
    <p:sldId id="265" r:id="rId17"/>
    <p:sldId id="266" r:id="rId18"/>
    <p:sldId id="271" r:id="rId19"/>
    <p:sldId id="349" r:id="rId20"/>
    <p:sldId id="327" r:id="rId21"/>
    <p:sldId id="273" r:id="rId22"/>
    <p:sldId id="292" r:id="rId23"/>
    <p:sldId id="336" r:id="rId24"/>
    <p:sldId id="293" r:id="rId25"/>
    <p:sldId id="348" r:id="rId26"/>
    <p:sldId id="325" r:id="rId27"/>
    <p:sldId id="277" r:id="rId28"/>
    <p:sldId id="328" r:id="rId29"/>
    <p:sldId id="279" r:id="rId30"/>
    <p:sldId id="281" r:id="rId31"/>
    <p:sldId id="282" r:id="rId32"/>
    <p:sldId id="297" r:id="rId33"/>
    <p:sldId id="352" r:id="rId34"/>
    <p:sldId id="284" r:id="rId35"/>
    <p:sldId id="351" r:id="rId36"/>
    <p:sldId id="330" r:id="rId37"/>
    <p:sldId id="285" r:id="rId38"/>
    <p:sldId id="338" r:id="rId39"/>
    <p:sldId id="339" r:id="rId40"/>
    <p:sldId id="340" r:id="rId41"/>
    <p:sldId id="341" r:id="rId42"/>
    <p:sldId id="342" r:id="rId43"/>
    <p:sldId id="343" r:id="rId44"/>
    <p:sldId id="344" r:id="rId45"/>
    <p:sldId id="345" r:id="rId46"/>
    <p:sldId id="346" r:id="rId47"/>
    <p:sldId id="347" r:id="rId48"/>
    <p:sldId id="286" r:id="rId49"/>
    <p:sldId id="298" r:id="rId50"/>
    <p:sldId id="287" r:id="rId51"/>
    <p:sldId id="303" r:id="rId52"/>
    <p:sldId id="304" r:id="rId53"/>
    <p:sldId id="305" r:id="rId54"/>
    <p:sldId id="306" r:id="rId55"/>
    <p:sldId id="307" r:id="rId56"/>
    <p:sldId id="332" r:id="rId57"/>
    <p:sldId id="302" r:id="rId58"/>
  </p:sldIdLst>
  <p:sldSz cx="9144000" cy="6858000" type="screen4x3"/>
  <p:notesSz cx="7010400" cy="9296400"/>
  <p:defaultTex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787"/>
    <p:restoredTop sz="86235" autoAdjust="0"/>
  </p:normalViewPr>
  <p:slideViewPr>
    <p:cSldViewPr>
      <p:cViewPr varScale="1">
        <p:scale>
          <a:sx n="99" d="100"/>
          <a:sy n="99" d="100"/>
        </p:scale>
        <p:origin x="1560"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946"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defTabSz="931863" eaLnBrk="1" hangingPunct="1">
              <a:defRPr sz="1200">
                <a:latin typeface="Times New Roman" panose="02020603050405020304" pitchFamily="18" charset="0"/>
              </a:defRPr>
            </a:lvl1pPr>
          </a:lstStyle>
          <a:p>
            <a:pPr>
              <a:defRPr/>
            </a:pPr>
            <a:endParaRPr lang="en-US" altLang="zh-TW"/>
          </a:p>
        </p:txBody>
      </p:sp>
      <p:sp>
        <p:nvSpPr>
          <p:cNvPr id="82947" name="Rectangle 3"/>
          <p:cNvSpPr>
            <a:spLocks noGrp="1" noChangeArrowheads="1"/>
          </p:cNvSpPr>
          <p:nvPr>
            <p:ph type="dt" sz="quarter" idx="1"/>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algn="r" defTabSz="931863" eaLnBrk="1" hangingPunct="1">
              <a:defRPr sz="1200">
                <a:latin typeface="Times New Roman" panose="02020603050405020304" pitchFamily="18" charset="0"/>
              </a:defRPr>
            </a:lvl1pPr>
          </a:lstStyle>
          <a:p>
            <a:pPr>
              <a:defRPr/>
            </a:pPr>
            <a:endParaRPr lang="en-US" altLang="zh-TW"/>
          </a:p>
        </p:txBody>
      </p:sp>
      <p:sp>
        <p:nvSpPr>
          <p:cNvPr id="82948" name="Rectangle 4"/>
          <p:cNvSpPr>
            <a:spLocks noGrp="1" noChangeArrowheads="1"/>
          </p:cNvSpPr>
          <p:nvPr>
            <p:ph type="ftr" sz="quarter" idx="2"/>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defTabSz="931863" eaLnBrk="1" hangingPunct="1">
              <a:defRPr sz="1200">
                <a:latin typeface="Times New Roman" panose="02020603050405020304" pitchFamily="18" charset="0"/>
              </a:defRPr>
            </a:lvl1pPr>
          </a:lstStyle>
          <a:p>
            <a:pPr>
              <a:defRPr/>
            </a:pPr>
            <a:endParaRPr lang="en-US" altLang="zh-TW"/>
          </a:p>
        </p:txBody>
      </p:sp>
      <p:sp>
        <p:nvSpPr>
          <p:cNvPr id="82949" name="Rectangle 5"/>
          <p:cNvSpPr>
            <a:spLocks noGrp="1" noChangeArrowheads="1"/>
          </p:cNvSpPr>
          <p:nvPr>
            <p:ph type="sldNum" sz="quarter" idx="3"/>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algn="r" defTabSz="931863" eaLnBrk="1" hangingPunct="1">
              <a:defRPr sz="1200">
                <a:latin typeface="Times New Roman" panose="02020603050405020304" pitchFamily="18" charset="0"/>
              </a:defRPr>
            </a:lvl1pPr>
          </a:lstStyle>
          <a:p>
            <a:pPr>
              <a:defRPr/>
            </a:pPr>
            <a:fld id="{25527CF1-7F64-4F4D-AA86-4097831175DB}" type="slidenum">
              <a:rPr lang="zh-TW" altLang="en-US"/>
              <a:pPr>
                <a:defRPr/>
              </a:pPr>
              <a:t>‹#›</a:t>
            </a:fld>
            <a:endParaRPr lang="en-US" altLang="zh-TW"/>
          </a:p>
        </p:txBody>
      </p:sp>
    </p:spTree>
    <p:extLst>
      <p:ext uri="{BB962C8B-B14F-4D97-AF65-F5344CB8AC3E}">
        <p14:creationId xmlns:p14="http://schemas.microsoft.com/office/powerpoint/2010/main" val="32052152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6738"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defTabSz="931863" eaLnBrk="1" hangingPunct="1">
              <a:defRPr sz="1200">
                <a:latin typeface="Times New Roman" panose="02020603050405020304" pitchFamily="18" charset="0"/>
              </a:defRPr>
            </a:lvl1pPr>
          </a:lstStyle>
          <a:p>
            <a:pPr>
              <a:defRPr/>
            </a:pPr>
            <a:endParaRPr lang="en-US" altLang="zh-TW"/>
          </a:p>
        </p:txBody>
      </p:sp>
      <p:sp>
        <p:nvSpPr>
          <p:cNvPr id="116739" name="Rectangle 3"/>
          <p:cNvSpPr>
            <a:spLocks noGrp="1" noChangeArrowheads="1"/>
          </p:cNvSpPr>
          <p:nvPr>
            <p:ph type="dt" idx="1"/>
          </p:nvPr>
        </p:nvSpPr>
        <p:spPr bwMode="auto">
          <a:xfrm>
            <a:off x="3970338"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algn="r" defTabSz="931863" eaLnBrk="1" hangingPunct="1">
              <a:defRPr sz="1200">
                <a:latin typeface="Times New Roman" panose="02020603050405020304" pitchFamily="18" charset="0"/>
              </a:defRPr>
            </a:lvl1pPr>
          </a:lstStyle>
          <a:p>
            <a:pPr>
              <a:defRPr/>
            </a:pPr>
            <a:endParaRPr lang="en-US" altLang="zh-TW"/>
          </a:p>
        </p:txBody>
      </p:sp>
      <p:sp>
        <p:nvSpPr>
          <p:cNvPr id="307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16741" name="Rectangle 5"/>
          <p:cNvSpPr>
            <a:spLocks noGrp="1" noChangeArrowheads="1"/>
          </p:cNvSpPr>
          <p:nvPr>
            <p:ph type="body" sz="quarter" idx="3"/>
          </p:nvPr>
        </p:nvSpPr>
        <p:spPr bwMode="auto">
          <a:xfrm>
            <a:off x="701675" y="4416425"/>
            <a:ext cx="5607050" cy="418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p>
            <a:pPr lvl="0"/>
            <a:r>
              <a:rPr lang="en-US" altLang="zh-TW" noProof="0" smtClean="0"/>
              <a:t>Click to edit Master text styles</a:t>
            </a:r>
          </a:p>
          <a:p>
            <a:pPr lvl="1"/>
            <a:r>
              <a:rPr lang="en-US" altLang="zh-TW" noProof="0" smtClean="0"/>
              <a:t>Second level</a:t>
            </a:r>
          </a:p>
          <a:p>
            <a:pPr lvl="2"/>
            <a:r>
              <a:rPr lang="en-US" altLang="zh-TW" noProof="0" smtClean="0"/>
              <a:t>Third level</a:t>
            </a:r>
          </a:p>
          <a:p>
            <a:pPr lvl="3"/>
            <a:r>
              <a:rPr lang="en-US" altLang="zh-TW" noProof="0" smtClean="0"/>
              <a:t>Fourth level</a:t>
            </a:r>
          </a:p>
          <a:p>
            <a:pPr lvl="4"/>
            <a:r>
              <a:rPr lang="en-US" altLang="zh-TW" noProof="0" smtClean="0"/>
              <a:t>Fifth level</a:t>
            </a:r>
          </a:p>
        </p:txBody>
      </p:sp>
      <p:sp>
        <p:nvSpPr>
          <p:cNvPr id="116742" name="Rectangle 6"/>
          <p:cNvSpPr>
            <a:spLocks noGrp="1" noChangeArrowheads="1"/>
          </p:cNvSpPr>
          <p:nvPr>
            <p:ph type="ftr" sz="quarter" idx="4"/>
          </p:nvPr>
        </p:nvSpPr>
        <p:spPr bwMode="auto">
          <a:xfrm>
            <a:off x="0"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defTabSz="931863" eaLnBrk="1" hangingPunct="1">
              <a:defRPr sz="1200">
                <a:latin typeface="Times New Roman" panose="02020603050405020304" pitchFamily="18" charset="0"/>
              </a:defRPr>
            </a:lvl1pPr>
          </a:lstStyle>
          <a:p>
            <a:pPr>
              <a:defRPr/>
            </a:pPr>
            <a:endParaRPr lang="en-US" altLang="zh-TW"/>
          </a:p>
        </p:txBody>
      </p:sp>
      <p:sp>
        <p:nvSpPr>
          <p:cNvPr id="116743" name="Rectangle 7"/>
          <p:cNvSpPr>
            <a:spLocks noGrp="1" noChangeArrowheads="1"/>
          </p:cNvSpPr>
          <p:nvPr>
            <p:ph type="sldNum" sz="quarter" idx="5"/>
          </p:nvPr>
        </p:nvSpPr>
        <p:spPr bwMode="auto">
          <a:xfrm>
            <a:off x="3970338"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algn="r" defTabSz="931863" eaLnBrk="1" hangingPunct="1">
              <a:defRPr sz="1200">
                <a:latin typeface="Times New Roman" panose="02020603050405020304" pitchFamily="18" charset="0"/>
              </a:defRPr>
            </a:lvl1pPr>
          </a:lstStyle>
          <a:p>
            <a:pPr>
              <a:defRPr/>
            </a:pPr>
            <a:fld id="{D5AEB353-00F7-4969-B4F6-1D806F604EF0}" type="slidenum">
              <a:rPr lang="zh-TW" altLang="en-US"/>
              <a:pPr>
                <a:defRPr/>
              </a:pPr>
              <a:t>‹#›</a:t>
            </a:fld>
            <a:endParaRPr lang="en-US" altLang="zh-TW"/>
          </a:p>
        </p:txBody>
      </p:sp>
    </p:spTree>
    <p:extLst>
      <p:ext uri="{BB962C8B-B14F-4D97-AF65-F5344CB8AC3E}">
        <p14:creationId xmlns:p14="http://schemas.microsoft.com/office/powerpoint/2010/main" val="21799359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en.wikipedia.org/wiki/Mobile_device" TargetMode="External"/><Relationship Id="rId2" Type="http://schemas.openxmlformats.org/officeDocument/2006/relationships/slide" Target="../slides/slide31.xml"/><Relationship Id="rId1" Type="http://schemas.openxmlformats.org/officeDocument/2006/relationships/notesMaster" Target="../notesMasters/notesMaster1.xml"/><Relationship Id="rId5" Type="http://schemas.openxmlformats.org/officeDocument/2006/relationships/hyperlink" Target="http://en.wikipedia.org/wiki/Smartphone" TargetMode="External"/><Relationship Id="rId4" Type="http://schemas.openxmlformats.org/officeDocument/2006/relationships/hyperlink" Target="http://en.wikipedia.org/wiki/Personal_information_manager"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en.wikipedia.org/wiki/Video_projector"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en.wikipedia.org/wiki/Mobile_computing"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en.wikipedia.org/wiki/Word_processor"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en.wikipedia.org/wiki/Email"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www.vrs.org.uk/"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DCB3EE2F-4F4D-4856-B66F-394C0A112C35}" type="slidenum">
              <a:rPr lang="zh-TW" altLang="en-US" sz="1200" smtClean="0">
                <a:latin typeface="Times New Roman" panose="02020603050405020304" pitchFamily="18" charset="0"/>
              </a:rPr>
              <a:pPr/>
              <a:t>1</a:t>
            </a:fld>
            <a:endParaRPr lang="en-US" altLang="zh-TW" sz="1200" smtClean="0">
              <a:latin typeface="Times New Roman" panose="02020603050405020304" pitchFamily="18" charset="0"/>
            </a:endParaRPr>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3946272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19B2F0BB-7A96-4149-B993-C45247F227B3}" type="slidenum">
              <a:rPr lang="zh-TW" altLang="en-US" sz="1200" smtClean="0">
                <a:latin typeface="Times New Roman" panose="02020603050405020304" pitchFamily="18" charset="0"/>
              </a:rPr>
              <a:pPr/>
              <a:t>10</a:t>
            </a:fld>
            <a:endParaRPr lang="en-US" altLang="zh-TW" sz="1200" smtClean="0">
              <a:latin typeface="Times New Roman" panose="02020603050405020304" pitchFamily="18" charset="0"/>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p:spPr>
        <p:txBody>
          <a:bodyPr/>
          <a:lstStyle/>
          <a:p>
            <a:pPr eaLnBrk="1" hangingPunct="1"/>
            <a:r>
              <a:rPr lang="zh-CN" altLang="en-US" dirty="0" smtClean="0"/>
              <a:t>三里</a:t>
            </a:r>
            <a:r>
              <a:rPr lang="zh-CN" altLang="en-US" smtClean="0"/>
              <a:t>岛事故</a:t>
            </a:r>
            <a:endParaRPr lang="en-US" altLang="zh-CN" dirty="0" smtClean="0"/>
          </a:p>
        </p:txBody>
      </p:sp>
    </p:spTree>
    <p:extLst>
      <p:ext uri="{BB962C8B-B14F-4D97-AF65-F5344CB8AC3E}">
        <p14:creationId xmlns:p14="http://schemas.microsoft.com/office/powerpoint/2010/main" val="160746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601DD937-A5C1-4C5B-A8E8-27A849EAB488}" type="slidenum">
              <a:rPr lang="zh-TW" altLang="en-US" sz="1200" smtClean="0">
                <a:latin typeface="Times New Roman" panose="02020603050405020304" pitchFamily="18" charset="0"/>
              </a:rPr>
              <a:pPr/>
              <a:t>11</a:t>
            </a:fld>
            <a:endParaRPr lang="en-US" altLang="zh-TW" sz="1200" smtClean="0">
              <a:latin typeface="Times New Roman" panose="02020603050405020304" pitchFamily="18"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23684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761A36D9-0FE8-4874-BED0-577ABBB83885}" type="slidenum">
              <a:rPr lang="zh-TW" altLang="en-US" sz="1200" smtClean="0">
                <a:latin typeface="Times New Roman" panose="02020603050405020304" pitchFamily="18" charset="0"/>
              </a:rPr>
              <a:pPr/>
              <a:t>12</a:t>
            </a:fld>
            <a:endParaRPr lang="en-US" altLang="zh-TW" sz="1200" smtClean="0">
              <a:latin typeface="Times New Roman" panose="02020603050405020304" pitchFamily="18"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p:spPr>
        <p:txBody>
          <a:bodyPr/>
          <a:lstStyle/>
          <a:p>
            <a:pPr eaLnBrk="1" hangingPunct="1"/>
            <a:r>
              <a:rPr lang="en-US" altLang="zh-TW" dirty="0" smtClean="0">
                <a:ea typeface="+mn-ea"/>
              </a:rPr>
              <a:t>Linguistics</a:t>
            </a:r>
            <a:r>
              <a:rPr lang="zh-CN" altLang="en-US" dirty="0" smtClean="0">
                <a:ea typeface="+mn-ea"/>
              </a:rPr>
              <a:t>：网络语言</a:t>
            </a:r>
            <a:endParaRPr lang="zh-TW" altLang="en-US" dirty="0" smtClean="0"/>
          </a:p>
        </p:txBody>
      </p:sp>
    </p:spTree>
    <p:extLst>
      <p:ext uri="{BB962C8B-B14F-4D97-AF65-F5344CB8AC3E}">
        <p14:creationId xmlns:p14="http://schemas.microsoft.com/office/powerpoint/2010/main" val="3872475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FBFC2452-AB0A-4837-B9F5-3F0F979804D6}" type="slidenum">
              <a:rPr lang="zh-TW" altLang="en-US" sz="1200" smtClean="0">
                <a:latin typeface="Times New Roman" panose="02020603050405020304" pitchFamily="18" charset="0"/>
              </a:rPr>
              <a:pPr/>
              <a:t>13</a:t>
            </a:fld>
            <a:endParaRPr lang="en-US" altLang="zh-TW" sz="1200" smtClean="0">
              <a:latin typeface="Times New Roman" panose="02020603050405020304" pitchFamily="18"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p:spPr>
        <p:txBody>
          <a:bodyPr/>
          <a:lstStyle/>
          <a:p>
            <a:pPr eaLnBrk="1" hangingPunct="1"/>
            <a:r>
              <a:rPr lang="en-US" altLang="zh-TW" dirty="0" smtClean="0"/>
              <a:t>https://www.sensomatic.com/chz/gui/history.html</a:t>
            </a:r>
            <a:endParaRPr lang="zh-TW" altLang="en-US" dirty="0" smtClean="0"/>
          </a:p>
        </p:txBody>
      </p:sp>
    </p:spTree>
    <p:extLst>
      <p:ext uri="{BB962C8B-B14F-4D97-AF65-F5344CB8AC3E}">
        <p14:creationId xmlns:p14="http://schemas.microsoft.com/office/powerpoint/2010/main" val="835065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B5966221-9033-4B59-BD4D-99CFB18EF523}" type="slidenum">
              <a:rPr lang="zh-TW" altLang="en-US" sz="1200" smtClean="0">
                <a:latin typeface="Times New Roman" panose="02020603050405020304" pitchFamily="18" charset="0"/>
              </a:rPr>
              <a:pPr/>
              <a:t>14</a:t>
            </a:fld>
            <a:endParaRPr lang="en-US" altLang="zh-TW" sz="1200" smtClean="0">
              <a:latin typeface="Times New Roman" panose="02020603050405020304" pitchFamily="18"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7123868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E66015C6-5F58-495D-847E-A88FD74C4D05}" type="slidenum">
              <a:rPr lang="zh-TW" altLang="en-US" sz="1200" smtClean="0">
                <a:latin typeface="Times New Roman" panose="02020603050405020304" pitchFamily="18" charset="0"/>
              </a:rPr>
              <a:pPr/>
              <a:t>15</a:t>
            </a:fld>
            <a:endParaRPr lang="en-US" altLang="zh-TW" sz="1200" smtClean="0">
              <a:latin typeface="Times New Roman" panose="02020603050405020304" pitchFamily="18"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1834167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DF27F2B1-D4E7-4306-915C-384250B16A02}" type="slidenum">
              <a:rPr lang="zh-TW" altLang="en-US" sz="1200" smtClean="0">
                <a:latin typeface="Times New Roman" panose="02020603050405020304" pitchFamily="18" charset="0"/>
              </a:rPr>
              <a:pPr/>
              <a:t>16</a:t>
            </a:fld>
            <a:endParaRPr lang="en-US" altLang="zh-TW" sz="1200" smtClean="0">
              <a:latin typeface="Times New Roman" panose="02020603050405020304" pitchFamily="18"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14171246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1551EC6B-BF79-4D93-9455-6340B0A2E88C}" type="slidenum">
              <a:rPr lang="zh-TW" altLang="en-US" sz="1200" smtClean="0">
                <a:latin typeface="Times New Roman" panose="02020603050405020304" pitchFamily="18" charset="0"/>
              </a:rPr>
              <a:pPr/>
              <a:t>17</a:t>
            </a:fld>
            <a:endParaRPr lang="en-US" altLang="zh-TW" sz="1200" smtClean="0">
              <a:latin typeface="Times New Roman" panose="02020603050405020304" pitchFamily="18"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3129666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468B30A8-F695-405C-B510-F402A3D9B381}" type="slidenum">
              <a:rPr lang="zh-TW" altLang="en-US" sz="1200" smtClean="0">
                <a:latin typeface="Times New Roman" panose="02020603050405020304" pitchFamily="18" charset="0"/>
              </a:rPr>
              <a:pPr/>
              <a:t>18</a:t>
            </a:fld>
            <a:endParaRPr lang="en-US" altLang="zh-TW" sz="1200" smtClean="0">
              <a:latin typeface="Times New Roman" panose="02020603050405020304" pitchFamily="18"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33900193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19D24F8E-362B-43B0-8EBD-6D8C1C7A743E}" type="slidenum">
              <a:rPr lang="zh-TW" altLang="en-US" sz="1200" smtClean="0">
                <a:latin typeface="Times New Roman" panose="02020603050405020304" pitchFamily="18" charset="0"/>
              </a:rPr>
              <a:pPr/>
              <a:t>19</a:t>
            </a:fld>
            <a:endParaRPr lang="en-US" altLang="zh-TW" sz="1200" smtClean="0">
              <a:latin typeface="Times New Roman" panose="02020603050405020304" pitchFamily="18"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2525460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B5BF26BF-A691-4234-8AA8-8E43CD55F5EF}" type="slidenum">
              <a:rPr lang="zh-TW" altLang="en-US" sz="1200" smtClean="0">
                <a:latin typeface="Times New Roman" panose="02020603050405020304" pitchFamily="18" charset="0"/>
              </a:rPr>
              <a:pPr/>
              <a:t>2</a:t>
            </a:fld>
            <a:endParaRPr lang="en-US" altLang="zh-TW" sz="1200" smtClean="0">
              <a:latin typeface="Times New Roman" panose="02020603050405020304" pitchFamily="18" charset="0"/>
            </a:endParaRPr>
          </a:p>
        </p:txBody>
      </p:sp>
      <p:sp>
        <p:nvSpPr>
          <p:cNvPr id="8195" name="Rectangle 2"/>
          <p:cNvSpPr>
            <a:spLocks noGrp="1" noRot="1" noChangeAspect="1" noChangeArrowheads="1" noTextEdit="1"/>
          </p:cNvSpPr>
          <p:nvPr>
            <p:ph type="sldImg"/>
          </p:nvPr>
        </p:nvSpPr>
        <p:spPr>
          <a:ln/>
        </p:spPr>
      </p:sp>
      <p:sp>
        <p:nvSpPr>
          <p:cNvPr id="8196"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22490158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92A2491F-B900-4412-8D1C-4B28C12050E6}" type="slidenum">
              <a:rPr lang="zh-TW" altLang="en-US" sz="1200" smtClean="0">
                <a:latin typeface="Times New Roman" panose="02020603050405020304" pitchFamily="18" charset="0"/>
              </a:rPr>
              <a:pPr/>
              <a:t>20</a:t>
            </a:fld>
            <a:endParaRPr lang="en-US" altLang="zh-TW" sz="1200" smtClean="0">
              <a:latin typeface="Times New Roman" panose="02020603050405020304" pitchFamily="18" charset="0"/>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3196838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93796AF2-B375-4D08-B410-9FAA1E93907C}" type="slidenum">
              <a:rPr lang="zh-TW" altLang="en-US" sz="1200" smtClean="0">
                <a:latin typeface="Times New Roman" panose="02020603050405020304" pitchFamily="18" charset="0"/>
              </a:rPr>
              <a:pPr/>
              <a:t>21</a:t>
            </a:fld>
            <a:endParaRPr lang="en-US" altLang="zh-TW" sz="1200" smtClean="0">
              <a:latin typeface="Times New Roman" panose="02020603050405020304" pitchFamily="18"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3288461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93A805C-2137-4D0C-B4C9-9290BA39858A}" type="slidenum">
              <a:rPr lang="zh-TW" altLang="en-US" sz="1200" smtClean="0">
                <a:latin typeface="Times New Roman" panose="02020603050405020304" pitchFamily="18" charset="0"/>
              </a:rPr>
              <a:pPr/>
              <a:t>22</a:t>
            </a:fld>
            <a:endParaRPr lang="en-US" altLang="zh-TW" sz="1200" smtClean="0">
              <a:latin typeface="Times New Roman" panose="02020603050405020304" pitchFamily="18" charset="0"/>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6980441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FB58DDBD-C8D2-4D79-88A0-2F7FEDBBB0EB}" type="slidenum">
              <a:rPr lang="zh-TW" altLang="en-US" sz="1200" smtClean="0">
                <a:latin typeface="Times New Roman" panose="02020603050405020304" pitchFamily="18" charset="0"/>
              </a:rPr>
              <a:pPr/>
              <a:t>23</a:t>
            </a:fld>
            <a:endParaRPr lang="en-US" altLang="zh-TW" sz="1200" smtClean="0">
              <a:latin typeface="Times New Roman" panose="02020603050405020304" pitchFamily="18"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18809098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8EB839AA-496C-4229-A040-A26CEB97AE8F}" type="slidenum">
              <a:rPr lang="zh-TW" altLang="en-US" sz="1200" smtClean="0">
                <a:latin typeface="Times New Roman" panose="02020603050405020304" pitchFamily="18" charset="0"/>
              </a:rPr>
              <a:pPr/>
              <a:t>24</a:t>
            </a:fld>
            <a:endParaRPr lang="en-US" altLang="zh-TW" sz="1200" smtClean="0">
              <a:latin typeface="Times New Roman" panose="02020603050405020304" pitchFamily="18"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20088767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3065AE98-AEFB-4490-AB24-736E51C8A27F}" type="slidenum">
              <a:rPr lang="zh-TW" altLang="en-US" sz="1200" smtClean="0">
                <a:latin typeface="Times New Roman" panose="02020603050405020304" pitchFamily="18" charset="0"/>
              </a:rPr>
              <a:pPr/>
              <a:t>25</a:t>
            </a:fld>
            <a:endParaRPr lang="en-US" altLang="zh-TW" sz="1200" smtClean="0">
              <a:latin typeface="Times New Roman" panose="02020603050405020304" pitchFamily="18" charset="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37026744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14CFE7CB-2B46-43B0-B802-B12ADCEB6374}" type="slidenum">
              <a:rPr lang="zh-TW" altLang="en-US" sz="1200" smtClean="0">
                <a:latin typeface="Times New Roman" panose="02020603050405020304" pitchFamily="18" charset="0"/>
              </a:rPr>
              <a:pPr/>
              <a:t>26</a:t>
            </a:fld>
            <a:endParaRPr lang="en-US" altLang="zh-TW" sz="1200" smtClean="0">
              <a:latin typeface="Times New Roman" panose="02020603050405020304" pitchFamily="18" charset="0"/>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42151333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1C749446-1AE7-4F13-9311-F36EAEDC76B3}" type="slidenum">
              <a:rPr lang="zh-TW" altLang="en-US" sz="1200" smtClean="0">
                <a:latin typeface="Times New Roman" panose="02020603050405020304" pitchFamily="18" charset="0"/>
              </a:rPr>
              <a:pPr/>
              <a:t>27</a:t>
            </a:fld>
            <a:endParaRPr lang="en-US" altLang="zh-TW" sz="1200" smtClean="0">
              <a:latin typeface="Times New Roman" panose="02020603050405020304" pitchFamily="18" charset="0"/>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p:spPr>
        <p:txBody>
          <a:bodyPr/>
          <a:lstStyle/>
          <a:p>
            <a:pPr eaLnBrk="1" hangingPunct="1"/>
            <a:r>
              <a:rPr lang="zh-CN" altLang="en-US" dirty="0" smtClean="0"/>
              <a:t>大数据电影票房预测</a:t>
            </a:r>
            <a:endParaRPr lang="zh-TW" altLang="en-US" dirty="0" smtClean="0"/>
          </a:p>
        </p:txBody>
      </p:sp>
    </p:spTree>
    <p:extLst>
      <p:ext uri="{BB962C8B-B14F-4D97-AF65-F5344CB8AC3E}">
        <p14:creationId xmlns:p14="http://schemas.microsoft.com/office/powerpoint/2010/main" val="30333668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042770EE-AE8A-45FA-A87E-C96ED4EAE9F1}" type="slidenum">
              <a:rPr lang="zh-TW" altLang="en-US" sz="1200" smtClean="0">
                <a:latin typeface="Times New Roman" panose="02020603050405020304" pitchFamily="18" charset="0"/>
              </a:rPr>
              <a:pPr/>
              <a:t>28</a:t>
            </a:fld>
            <a:endParaRPr lang="en-US" altLang="zh-TW" sz="1200" smtClean="0">
              <a:latin typeface="Times New Roman" panose="02020603050405020304" pitchFamily="18" charset="0"/>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p:spPr>
        <p:txBody>
          <a:bodyPr/>
          <a:lstStyle/>
          <a:p>
            <a:pPr eaLnBrk="1" hangingPunct="1"/>
            <a:r>
              <a:rPr lang="en-US" sz="1200" b="0" i="0" kern="1200" dirty="0" smtClean="0">
                <a:solidFill>
                  <a:schemeClr val="tx1"/>
                </a:solidFill>
                <a:effectLst/>
                <a:latin typeface="Times New Roman" panose="02020603050405020304" pitchFamily="18" charset="0"/>
                <a:ea typeface="+mn-ea"/>
                <a:cs typeface="+mn-cs"/>
              </a:rPr>
              <a:t>Here's a visualization of the connections between my Facebook friends, which I created with the “social graph” Facebook application.</a:t>
            </a:r>
            <a:endParaRPr lang="zh-TW" altLang="en-US" dirty="0" smtClean="0"/>
          </a:p>
        </p:txBody>
      </p:sp>
    </p:spTree>
    <p:extLst>
      <p:ext uri="{BB962C8B-B14F-4D97-AF65-F5344CB8AC3E}">
        <p14:creationId xmlns:p14="http://schemas.microsoft.com/office/powerpoint/2010/main" val="36774772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1DBF8F03-0D7C-432E-BDC4-6D990E8CDF5D}" type="slidenum">
              <a:rPr lang="zh-TW" altLang="en-US" sz="1200" smtClean="0">
                <a:latin typeface="Times New Roman" panose="02020603050405020304" pitchFamily="18" charset="0"/>
              </a:rPr>
              <a:pPr/>
              <a:t>29</a:t>
            </a:fld>
            <a:endParaRPr lang="en-US" altLang="zh-TW" sz="1200" smtClean="0">
              <a:latin typeface="Times New Roman" panose="02020603050405020304" pitchFamily="18" charset="0"/>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p:spPr>
        <p:txBody>
          <a:bodyPr/>
          <a:lstStyle/>
          <a:p>
            <a:pPr eaLnBrk="1" hangingPunct="1"/>
            <a:r>
              <a:rPr lang="en-US" altLang="zh-TW" dirty="0" err="1" smtClean="0"/>
              <a:t>qq</a:t>
            </a:r>
            <a:r>
              <a:rPr lang="en-US" altLang="zh-TW" dirty="0" smtClean="0"/>
              <a:t>, skype, </a:t>
            </a:r>
            <a:r>
              <a:rPr lang="en-US" altLang="zh-TW" dirty="0" err="1" smtClean="0"/>
              <a:t>gtalk</a:t>
            </a:r>
            <a:endParaRPr lang="zh-TW" altLang="en-US" dirty="0" smtClean="0"/>
          </a:p>
        </p:txBody>
      </p:sp>
    </p:spTree>
    <p:extLst>
      <p:ext uri="{BB962C8B-B14F-4D97-AF65-F5344CB8AC3E}">
        <p14:creationId xmlns:p14="http://schemas.microsoft.com/office/powerpoint/2010/main" val="2420278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AF27A5EC-17E7-4127-B3AC-991D744B9488}" type="slidenum">
              <a:rPr lang="zh-TW" altLang="en-US" sz="1200" smtClean="0">
                <a:latin typeface="Times New Roman" panose="02020603050405020304" pitchFamily="18" charset="0"/>
              </a:rPr>
              <a:pPr/>
              <a:t>3</a:t>
            </a:fld>
            <a:endParaRPr lang="en-US" altLang="zh-TW" sz="1200" smtClean="0">
              <a:latin typeface="Times New Roman" panose="02020603050405020304" pitchFamily="18" charset="0"/>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32322936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01FB7491-EE46-4831-B43E-36E65EBDDE0D}" type="slidenum">
              <a:rPr lang="zh-TW" altLang="en-US" sz="1200" smtClean="0">
                <a:latin typeface="Times New Roman" panose="02020603050405020304" pitchFamily="18" charset="0"/>
              </a:rPr>
              <a:pPr/>
              <a:t>30</a:t>
            </a:fld>
            <a:endParaRPr lang="en-US" altLang="zh-TW" sz="1200" smtClean="0">
              <a:latin typeface="Times New Roman" panose="02020603050405020304" pitchFamily="18" charset="0"/>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1906204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529E5269-5C9B-4233-8731-813E7AC6C60D}" type="slidenum">
              <a:rPr lang="zh-TW" altLang="en-US" sz="1200" smtClean="0">
                <a:latin typeface="Times New Roman" panose="02020603050405020304" pitchFamily="18" charset="0"/>
              </a:rPr>
              <a:pPr/>
              <a:t>31</a:t>
            </a:fld>
            <a:endParaRPr lang="en-US" altLang="zh-TW" sz="1200" smtClean="0">
              <a:latin typeface="Times New Roman" panose="02020603050405020304" pitchFamily="18"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p:spPr>
        <p:txBody>
          <a:bodyPr/>
          <a:lstStyle/>
          <a:p>
            <a:pPr eaLnBrk="1" hangingPunct="1"/>
            <a:r>
              <a:rPr lang="en-US" sz="1200" b="0" i="0" kern="1200" dirty="0" err="1" smtClean="0">
                <a:solidFill>
                  <a:schemeClr val="tx1"/>
                </a:solidFill>
                <a:effectLst/>
                <a:latin typeface="Times New Roman" panose="02020603050405020304" pitchFamily="18" charset="0"/>
                <a:ea typeface="+mn-ea"/>
                <a:cs typeface="+mn-cs"/>
              </a:rPr>
              <a:t>pda</a:t>
            </a:r>
            <a:r>
              <a:rPr lang="en-US" sz="1200" b="0" i="0" kern="1200" dirty="0" smtClean="0">
                <a:solidFill>
                  <a:schemeClr val="tx1"/>
                </a:solidFill>
                <a:effectLst/>
                <a:latin typeface="Times New Roman" panose="02020603050405020304" pitchFamily="18" charset="0"/>
                <a:ea typeface="+mn-ea"/>
                <a:cs typeface="+mn-cs"/>
              </a:rPr>
              <a:t>: </a:t>
            </a:r>
            <a:r>
              <a:rPr lang="en-US" sz="1200" b="0" i="0" u="none" strike="noStrike" kern="1200" dirty="0" smtClean="0">
                <a:solidFill>
                  <a:schemeClr val="tx1"/>
                </a:solidFill>
                <a:effectLst/>
                <a:latin typeface="Times New Roman" panose="02020603050405020304" pitchFamily="18" charset="0"/>
                <a:ea typeface="+mn-ea"/>
                <a:cs typeface="+mn-cs"/>
                <a:hlinkClick r:id="rId3" tooltip="Mobile device"/>
              </a:rPr>
              <a:t>mobile device</a:t>
            </a:r>
            <a:r>
              <a:rPr lang="en-US" sz="1200" b="0" i="0" u="none" strike="noStrike" kern="1200" dirty="0" smtClean="0">
                <a:solidFill>
                  <a:schemeClr val="tx1"/>
                </a:solidFill>
                <a:effectLst/>
                <a:latin typeface="Times New Roman" panose="02020603050405020304" pitchFamily="18" charset="0"/>
                <a:ea typeface="+mn-ea"/>
                <a:cs typeface="+mn-cs"/>
              </a:rPr>
              <a:t> </a:t>
            </a:r>
            <a:r>
              <a:rPr lang="en-US" sz="1200" b="0" i="0" kern="1200" dirty="0" smtClean="0">
                <a:solidFill>
                  <a:schemeClr val="tx1"/>
                </a:solidFill>
                <a:effectLst/>
                <a:latin typeface="Times New Roman" panose="02020603050405020304" pitchFamily="18" charset="0"/>
                <a:ea typeface="+mn-ea"/>
                <a:cs typeface="+mn-cs"/>
              </a:rPr>
              <a:t>that functions as a </a:t>
            </a:r>
            <a:r>
              <a:rPr lang="en-US" sz="1200" b="0" i="0" u="none" strike="noStrike" kern="1200" dirty="0" smtClean="0">
                <a:solidFill>
                  <a:schemeClr val="tx1"/>
                </a:solidFill>
                <a:effectLst/>
                <a:latin typeface="Times New Roman" panose="02020603050405020304" pitchFamily="18" charset="0"/>
                <a:ea typeface="+mn-ea"/>
                <a:cs typeface="+mn-cs"/>
                <a:hlinkClick r:id="rId4" tooltip="Personal information manager"/>
              </a:rPr>
              <a:t>personal information manager</a:t>
            </a:r>
            <a:r>
              <a:rPr lang="en-US" sz="1200" b="0" i="0" kern="1200" dirty="0" smtClean="0">
                <a:solidFill>
                  <a:schemeClr val="tx1"/>
                </a:solidFill>
                <a:effectLst/>
                <a:latin typeface="Times New Roman" panose="02020603050405020304" pitchFamily="18" charset="0"/>
                <a:ea typeface="+mn-ea"/>
                <a:cs typeface="+mn-cs"/>
              </a:rPr>
              <a:t>.</a:t>
            </a:r>
          </a:p>
          <a:p>
            <a:pPr eaLnBrk="1" hangingPunct="1"/>
            <a:r>
              <a:rPr lang="en-US" sz="1200" b="0" i="0" kern="1200" dirty="0" smtClean="0">
                <a:solidFill>
                  <a:schemeClr val="tx1"/>
                </a:solidFill>
                <a:effectLst/>
                <a:latin typeface="Times New Roman" panose="02020603050405020304" pitchFamily="18" charset="0"/>
                <a:ea typeface="+mn-ea"/>
                <a:cs typeface="+mn-cs"/>
              </a:rPr>
              <a:t>PDAs were discontinued in early 2010s after the widespread adoption of </a:t>
            </a:r>
            <a:r>
              <a:rPr lang="en-US" sz="1200" b="0" i="0" u="none" strike="noStrike" kern="1200" dirty="0" smtClean="0">
                <a:solidFill>
                  <a:schemeClr val="tx1"/>
                </a:solidFill>
                <a:effectLst/>
                <a:latin typeface="Times New Roman" panose="02020603050405020304" pitchFamily="18" charset="0"/>
                <a:ea typeface="+mn-ea"/>
                <a:cs typeface="+mn-cs"/>
                <a:hlinkClick r:id="rId5" tooltip="Smartphone"/>
              </a:rPr>
              <a:t>smartphones</a:t>
            </a:r>
            <a:endParaRPr lang="en-US" sz="1200" b="0" i="0" u="none" strike="noStrike" kern="1200" dirty="0" smtClean="0">
              <a:solidFill>
                <a:schemeClr val="tx1"/>
              </a:solidFill>
              <a:effectLst/>
              <a:latin typeface="Times New Roman" panose="02020603050405020304" pitchFamily="18" charset="0"/>
              <a:ea typeface="+mn-ea"/>
              <a:cs typeface="+mn-cs"/>
            </a:endParaRPr>
          </a:p>
          <a:p>
            <a:pPr eaLnBrk="1" hangingPunct="1"/>
            <a:r>
              <a:rPr lang="en-US" sz="1200" b="0" i="0" kern="1200" dirty="0" smtClean="0">
                <a:solidFill>
                  <a:schemeClr val="tx1"/>
                </a:solidFill>
                <a:effectLst/>
                <a:latin typeface="Times New Roman" panose="02020603050405020304" pitchFamily="18" charset="0"/>
                <a:ea typeface="+mn-ea"/>
                <a:cs typeface="+mn-cs"/>
              </a:rPr>
              <a:t>ubiquitous computing can occur using any device, in any location, and in any format.</a:t>
            </a:r>
            <a:endParaRPr lang="zh-TW" altLang="en-US" dirty="0" smtClean="0"/>
          </a:p>
        </p:txBody>
      </p:sp>
    </p:spTree>
    <p:extLst>
      <p:ext uri="{BB962C8B-B14F-4D97-AF65-F5344CB8AC3E}">
        <p14:creationId xmlns:p14="http://schemas.microsoft.com/office/powerpoint/2010/main" val="8135809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192E6456-9466-4D10-8617-6D82BD319096}" type="slidenum">
              <a:rPr lang="zh-TW" altLang="en-US" sz="1200" smtClean="0">
                <a:latin typeface="Times New Roman" panose="02020603050405020304" pitchFamily="18" charset="0"/>
              </a:rPr>
              <a:pPr/>
              <a:t>32</a:t>
            </a:fld>
            <a:endParaRPr lang="en-US" altLang="zh-TW" sz="1200" smtClean="0">
              <a:latin typeface="Times New Roman" panose="02020603050405020304" pitchFamily="18" charset="0"/>
            </a:endParaRP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p:spPr>
        <p:txBody>
          <a:bodyPr/>
          <a:lstStyle/>
          <a:p>
            <a:pPr eaLnBrk="1" hangingPunct="1"/>
            <a:r>
              <a:rPr lang="en-US" altLang="zh-TW" dirty="0" smtClean="0"/>
              <a:t>https://www.media.mit.edu/wearables/mithril/photos.html</a:t>
            </a:r>
          </a:p>
          <a:p>
            <a:pPr eaLnBrk="1" hangingPunct="1"/>
            <a:r>
              <a:rPr lang="en-US" sz="1200" b="0" i="0" kern="1200" dirty="0" err="1" smtClean="0">
                <a:solidFill>
                  <a:schemeClr val="tx1"/>
                </a:solidFill>
                <a:effectLst/>
                <a:latin typeface="Times New Roman" panose="02020603050405020304" pitchFamily="18" charset="0"/>
                <a:ea typeface="+mn-ea"/>
                <a:cs typeface="+mn-cs"/>
              </a:rPr>
              <a:t>MIThril</a:t>
            </a:r>
            <a:r>
              <a:rPr lang="en-US" sz="1200" b="0" i="0" kern="1200" dirty="0" smtClean="0">
                <a:solidFill>
                  <a:schemeClr val="tx1"/>
                </a:solidFill>
                <a:effectLst/>
                <a:latin typeface="Times New Roman" panose="02020603050405020304" pitchFamily="18" charset="0"/>
                <a:ea typeface="+mn-ea"/>
                <a:cs typeface="+mn-cs"/>
              </a:rPr>
              <a:t> is a next-generation wearables research platform developed by researchers at the MIT Media Lab. The goal of the </a:t>
            </a:r>
            <a:r>
              <a:rPr lang="en-US" sz="1200" b="0" i="0" kern="1200" dirty="0" err="1" smtClean="0">
                <a:solidFill>
                  <a:schemeClr val="tx1"/>
                </a:solidFill>
                <a:effectLst/>
                <a:latin typeface="Times New Roman" panose="02020603050405020304" pitchFamily="18" charset="0"/>
                <a:ea typeface="+mn-ea"/>
                <a:cs typeface="+mn-cs"/>
              </a:rPr>
              <a:t>MIThril</a:t>
            </a:r>
            <a:r>
              <a:rPr lang="en-US" sz="1200" b="0" i="0" kern="1200" dirty="0" smtClean="0">
                <a:solidFill>
                  <a:schemeClr val="tx1"/>
                </a:solidFill>
                <a:effectLst/>
                <a:latin typeface="Times New Roman" panose="02020603050405020304" pitchFamily="18" charset="0"/>
                <a:ea typeface="+mn-ea"/>
                <a:cs typeface="+mn-cs"/>
              </a:rPr>
              <a:t> project is the development and prototyping of new techniques of human-computer interaction for body-worn applications. Through the application of human factors, machine learning, hardware engineering, and software engineering, the </a:t>
            </a:r>
            <a:r>
              <a:rPr lang="en-US" sz="1200" b="0" i="0" kern="1200" dirty="0" err="1" smtClean="0">
                <a:solidFill>
                  <a:schemeClr val="tx1"/>
                </a:solidFill>
                <a:effectLst/>
                <a:latin typeface="Times New Roman" panose="02020603050405020304" pitchFamily="18" charset="0"/>
                <a:ea typeface="+mn-ea"/>
                <a:cs typeface="+mn-cs"/>
              </a:rPr>
              <a:t>MIThril</a:t>
            </a:r>
            <a:r>
              <a:rPr lang="en-US" sz="1200" b="0" i="0" kern="1200" dirty="0" smtClean="0">
                <a:solidFill>
                  <a:schemeClr val="tx1"/>
                </a:solidFill>
                <a:effectLst/>
                <a:latin typeface="Times New Roman" panose="02020603050405020304" pitchFamily="18" charset="0"/>
                <a:ea typeface="+mn-ea"/>
                <a:cs typeface="+mn-cs"/>
              </a:rPr>
              <a:t> team is constructing a new kind of computing environment and developing prototype applications for health, communications, and just-in-time information delivery.</a:t>
            </a:r>
          </a:p>
          <a:p>
            <a:pPr eaLnBrk="1" hangingPunct="1"/>
            <a:r>
              <a:rPr lang="en-US" sz="1200" b="0" i="0" kern="1200" dirty="0" smtClean="0">
                <a:solidFill>
                  <a:schemeClr val="tx1"/>
                </a:solidFill>
                <a:effectLst/>
                <a:latin typeface="Times New Roman" panose="02020603050405020304" pitchFamily="18" charset="0"/>
                <a:ea typeface="+mn-ea"/>
                <a:cs typeface="+mn-cs"/>
              </a:rPr>
              <a:t>The </a:t>
            </a:r>
            <a:r>
              <a:rPr lang="en-US" sz="1200" b="0" i="0" kern="1200" dirty="0" err="1" smtClean="0">
                <a:solidFill>
                  <a:schemeClr val="tx1"/>
                </a:solidFill>
                <a:effectLst/>
                <a:latin typeface="Times New Roman" panose="02020603050405020304" pitchFamily="18" charset="0"/>
                <a:ea typeface="+mn-ea"/>
                <a:cs typeface="+mn-cs"/>
              </a:rPr>
              <a:t>SixthSense</a:t>
            </a:r>
            <a:r>
              <a:rPr lang="en-US" sz="1200" b="0" i="0" kern="1200" dirty="0" smtClean="0">
                <a:solidFill>
                  <a:schemeClr val="tx1"/>
                </a:solidFill>
                <a:effectLst/>
                <a:latin typeface="Times New Roman" panose="02020603050405020304" pitchFamily="18" charset="0"/>
                <a:ea typeface="+mn-ea"/>
                <a:cs typeface="+mn-cs"/>
              </a:rPr>
              <a:t> technology contains a pocket </a:t>
            </a:r>
            <a:r>
              <a:rPr lang="en-US" sz="1200" b="0" i="0" u="none" strike="noStrike" kern="1200" dirty="0" smtClean="0">
                <a:solidFill>
                  <a:schemeClr val="tx1"/>
                </a:solidFill>
                <a:effectLst/>
                <a:latin typeface="Times New Roman" panose="02020603050405020304" pitchFamily="18" charset="0"/>
                <a:ea typeface="+mn-ea"/>
                <a:cs typeface="+mn-cs"/>
                <a:hlinkClick r:id="rId3" tooltip="Video projector"/>
              </a:rPr>
              <a:t>projector</a:t>
            </a:r>
            <a:r>
              <a:rPr lang="en-US" sz="1200" b="0" i="0" kern="1200" dirty="0" smtClean="0">
                <a:solidFill>
                  <a:schemeClr val="tx1"/>
                </a:solidFill>
                <a:effectLst/>
                <a:latin typeface="Times New Roman" panose="02020603050405020304" pitchFamily="18" charset="0"/>
                <a:ea typeface="+mn-ea"/>
                <a:cs typeface="+mn-cs"/>
              </a:rPr>
              <a:t>, a mirror and a camera contained in a head-mounted, handheld or pendant-like, wearable device. Both the projector and the camera are connected to a </a:t>
            </a:r>
            <a:r>
              <a:rPr lang="en-US" sz="1200" b="0" i="0" u="none" strike="noStrike" kern="1200" dirty="0" smtClean="0">
                <a:solidFill>
                  <a:schemeClr val="tx1"/>
                </a:solidFill>
                <a:effectLst/>
                <a:latin typeface="Times New Roman" panose="02020603050405020304" pitchFamily="18" charset="0"/>
                <a:ea typeface="+mn-ea"/>
                <a:cs typeface="+mn-cs"/>
                <a:hlinkClick r:id="rId4" tooltip="Mobile computing"/>
              </a:rPr>
              <a:t>mobile computing</a:t>
            </a:r>
            <a:r>
              <a:rPr lang="en-US" sz="1200" b="0" i="0" kern="1200" dirty="0" smtClean="0">
                <a:solidFill>
                  <a:schemeClr val="tx1"/>
                </a:solidFill>
                <a:effectLst/>
                <a:latin typeface="Times New Roman" panose="02020603050405020304" pitchFamily="18" charset="0"/>
                <a:ea typeface="+mn-ea"/>
                <a:cs typeface="+mn-cs"/>
              </a:rPr>
              <a:t> device in the user’s pocket. The projector projects visual information enabling surfaces, walls and physical objects around us to be used as interfaces; while the camera recognizes and tracks users' hand gestures and physical objects using computer-vision based techniques. The software program processes the video stream data captured by the camera and tracks the locations of the colored markers (visual tracking fiducials) at the tips of the user’s fingers. The movements and arrangements of these fiducials are interpreted into gestures that act as interaction instructions for the projected application interfaces. </a:t>
            </a:r>
            <a:r>
              <a:rPr lang="en-US" sz="1200" b="0" i="0" kern="1200" dirty="0" err="1" smtClean="0">
                <a:solidFill>
                  <a:schemeClr val="tx1"/>
                </a:solidFill>
                <a:effectLst/>
                <a:latin typeface="Times New Roman" panose="02020603050405020304" pitchFamily="18" charset="0"/>
                <a:ea typeface="+mn-ea"/>
                <a:cs typeface="+mn-cs"/>
              </a:rPr>
              <a:t>SixthSense</a:t>
            </a:r>
            <a:r>
              <a:rPr lang="en-US" sz="1200" b="0" i="0" kern="1200" dirty="0" smtClean="0">
                <a:solidFill>
                  <a:schemeClr val="tx1"/>
                </a:solidFill>
                <a:effectLst/>
                <a:latin typeface="Times New Roman" panose="02020603050405020304" pitchFamily="18" charset="0"/>
                <a:ea typeface="+mn-ea"/>
                <a:cs typeface="+mn-cs"/>
              </a:rPr>
              <a:t> supports multi-touch and multi-user interaction.</a:t>
            </a:r>
          </a:p>
          <a:p>
            <a:pPr eaLnBrk="1" hangingPunct="1"/>
            <a:endParaRPr lang="en-US" sz="1200" b="0" i="0" kern="1200" dirty="0" smtClean="0">
              <a:solidFill>
                <a:schemeClr val="tx1"/>
              </a:solidFill>
              <a:effectLst/>
              <a:latin typeface="Times New Roman" panose="02020603050405020304" pitchFamily="18" charset="0"/>
              <a:ea typeface="+mn-ea"/>
              <a:cs typeface="+mn-cs"/>
            </a:endParaRPr>
          </a:p>
          <a:p>
            <a:pPr eaLnBrk="1" hangingPunct="1"/>
            <a:r>
              <a:rPr lang="en-US" altLang="zh-TW" dirty="0" smtClean="0">
                <a:ea typeface="+mn-ea"/>
              </a:rPr>
              <a:t>Conflicting requirements</a:t>
            </a:r>
          </a:p>
          <a:p>
            <a:pPr lvl="1" eaLnBrk="1" hangingPunct="1"/>
            <a:r>
              <a:rPr lang="en-US" altLang="zh-TW" dirty="0" smtClean="0">
                <a:ea typeface="+mn-ea"/>
              </a:rPr>
              <a:t>Tailoring interfaces appropriate to the device.</a:t>
            </a:r>
          </a:p>
          <a:p>
            <a:pPr lvl="1" eaLnBrk="1" hangingPunct="1"/>
            <a:r>
              <a:rPr lang="en-US" altLang="zh-TW" dirty="0" smtClean="0">
                <a:ea typeface="+mn-ea"/>
              </a:rPr>
              <a:t>Offering a familiar interface so that users can quickly adapt to the new device.</a:t>
            </a:r>
          </a:p>
          <a:p>
            <a:pPr lvl="0" eaLnBrk="1" hangingPunct="1"/>
            <a:r>
              <a:rPr lang="en-US" altLang="zh-TW" dirty="0" smtClean="0">
                <a:ea typeface="+mn-ea"/>
              </a:rPr>
              <a:t>http://www.tuicool.com/articles/AR7BBf</a:t>
            </a:r>
          </a:p>
          <a:p>
            <a:pPr eaLnBrk="1" hangingPunct="1"/>
            <a:endParaRPr lang="zh-TW" altLang="en-US" dirty="0" smtClean="0"/>
          </a:p>
        </p:txBody>
      </p:sp>
    </p:spTree>
    <p:extLst>
      <p:ext uri="{BB962C8B-B14F-4D97-AF65-F5344CB8AC3E}">
        <p14:creationId xmlns:p14="http://schemas.microsoft.com/office/powerpoint/2010/main" val="17560300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http://v.ifeng.com/vblog/others/201510/044e6d9a-18c3-4b0c-9a69-3cd064422141.shtml</a:t>
            </a:r>
          </a:p>
          <a:p>
            <a:r>
              <a:rPr lang="en-US" altLang="zh-CN" dirty="0" smtClean="0"/>
              <a:t>http://www.kankanews.com/a/2015-10-29/0017189449.shtml</a:t>
            </a:r>
            <a:endParaRPr lang="zh-CN" altLang="en-US" dirty="0"/>
          </a:p>
        </p:txBody>
      </p:sp>
      <p:sp>
        <p:nvSpPr>
          <p:cNvPr id="4" name="灯片编号占位符 3"/>
          <p:cNvSpPr>
            <a:spLocks noGrp="1"/>
          </p:cNvSpPr>
          <p:nvPr>
            <p:ph type="sldNum" sz="quarter" idx="10"/>
          </p:nvPr>
        </p:nvSpPr>
        <p:spPr/>
        <p:txBody>
          <a:bodyPr/>
          <a:lstStyle/>
          <a:p>
            <a:pPr>
              <a:defRPr/>
            </a:pPr>
            <a:fld id="{D5AEB353-00F7-4969-B4F6-1D806F604EF0}" type="slidenum">
              <a:rPr lang="zh-TW" altLang="en-US" smtClean="0"/>
              <a:pPr>
                <a:defRPr/>
              </a:pPr>
              <a:t>33</a:t>
            </a:fld>
            <a:endParaRPr lang="en-US" altLang="zh-TW"/>
          </a:p>
        </p:txBody>
      </p:sp>
    </p:spTree>
    <p:extLst>
      <p:ext uri="{BB962C8B-B14F-4D97-AF65-F5344CB8AC3E}">
        <p14:creationId xmlns:p14="http://schemas.microsoft.com/office/powerpoint/2010/main" val="37195687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B49D214F-AABA-46D2-BFCD-B90258845D76}" type="slidenum">
              <a:rPr lang="zh-TW" altLang="en-US" sz="1200" smtClean="0">
                <a:latin typeface="Times New Roman" panose="02020603050405020304" pitchFamily="18" charset="0"/>
              </a:rPr>
              <a:pPr/>
              <a:t>34</a:t>
            </a:fld>
            <a:endParaRPr lang="en-US" altLang="zh-TW" sz="1200" smtClean="0">
              <a:latin typeface="Times New Roman" panose="02020603050405020304" pitchFamily="18" charset="0"/>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6593518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F6872E4A-55E5-4B98-81B7-83C732BC897B}" type="slidenum">
              <a:rPr lang="zh-TW" altLang="en-US" sz="1200" smtClean="0">
                <a:latin typeface="Times New Roman" panose="02020603050405020304" pitchFamily="18" charset="0"/>
              </a:rPr>
              <a:pPr/>
              <a:t>35</a:t>
            </a:fld>
            <a:endParaRPr lang="en-US" altLang="zh-TW" sz="1200" smtClean="0">
              <a:latin typeface="Times New Roman" panose="02020603050405020304" pitchFamily="18" charset="0"/>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p:spPr>
        <p:txBody>
          <a:bodyPr/>
          <a:lstStyle/>
          <a:p>
            <a:pPr eaLnBrk="1" hangingPunct="1"/>
            <a:r>
              <a:rPr lang="en-US" altLang="zh-CN" dirty="0" smtClean="0"/>
              <a:t>The PC sound card converts</a:t>
            </a:r>
            <a:r>
              <a:rPr lang="en-US" altLang="zh-CN" baseline="0" dirty="0" smtClean="0"/>
              <a:t> analog waves spoken into the </a:t>
            </a:r>
            <a:r>
              <a:rPr lang="en-US" altLang="zh-CN" baseline="0" dirty="0" err="1" smtClean="0"/>
              <a:t>micrcophone</a:t>
            </a:r>
            <a:r>
              <a:rPr lang="en-US" altLang="zh-CN" baseline="0" dirty="0" smtClean="0"/>
              <a:t> into a digital format. The software acoustic model breaks the word into three phonemes: ST UH FF. The software language model compares the phonemes to words in its built-in dictionary. The software decides what it thinks the spoken word was and display the best match on the screen.</a:t>
            </a:r>
          </a:p>
          <a:p>
            <a:pPr eaLnBrk="1" hangingPunct="1"/>
            <a:r>
              <a:rPr lang="en-US" altLang="zh-CN" dirty="0" smtClean="0"/>
              <a:t>http://www1.icsi.berkeley.edu/Speech/faq/SRapproaches.html</a:t>
            </a:r>
          </a:p>
          <a:p>
            <a:pPr eaLnBrk="1" hangingPunct="1"/>
            <a:r>
              <a:rPr lang="en-US" altLang="zh-CN" dirty="0" smtClean="0"/>
              <a:t>application: </a:t>
            </a:r>
            <a:r>
              <a:rPr lang="zh-CN" altLang="en-US" dirty="0" smtClean="0"/>
              <a:t>语音拨号（</a:t>
            </a:r>
            <a:r>
              <a:rPr lang="en-US" altLang="zh-CN" dirty="0" smtClean="0"/>
              <a:t>voice dialing</a:t>
            </a:r>
            <a:r>
              <a:rPr lang="zh-CN" altLang="en-US" dirty="0" smtClean="0"/>
              <a:t>）</a:t>
            </a:r>
            <a:r>
              <a:rPr lang="en-US" sz="1200" b="0" i="0" kern="1200" dirty="0" smtClean="0">
                <a:solidFill>
                  <a:schemeClr val="tx1"/>
                </a:solidFill>
                <a:effectLst/>
                <a:latin typeface="Times New Roman" panose="02020603050405020304" pitchFamily="18" charset="0"/>
                <a:ea typeface="+mn-ea"/>
                <a:cs typeface="+mn-cs"/>
              </a:rPr>
              <a:t>speech-to-text processing (e.g., </a:t>
            </a:r>
            <a:r>
              <a:rPr lang="en-US" sz="1200" b="0" i="0" u="none" strike="noStrike" kern="1200" dirty="0" smtClean="0">
                <a:solidFill>
                  <a:schemeClr val="tx1"/>
                </a:solidFill>
                <a:effectLst/>
                <a:latin typeface="Times New Roman" panose="02020603050405020304" pitchFamily="18" charset="0"/>
                <a:ea typeface="+mn-ea"/>
                <a:cs typeface="+mn-cs"/>
                <a:hlinkClick r:id="rId3" tooltip="Word processor"/>
              </a:rPr>
              <a:t>word processors</a:t>
            </a:r>
            <a:r>
              <a:rPr lang="en-US" sz="1200" b="0" i="0" kern="1200" dirty="0" smtClean="0">
                <a:solidFill>
                  <a:schemeClr val="tx1"/>
                </a:solidFill>
                <a:effectLst/>
                <a:latin typeface="Times New Roman" panose="02020603050405020304" pitchFamily="18" charset="0"/>
                <a:ea typeface="+mn-ea"/>
                <a:cs typeface="+mn-cs"/>
              </a:rPr>
              <a:t> or </a:t>
            </a:r>
            <a:r>
              <a:rPr lang="en-US" sz="1200" b="0" i="0" u="none" strike="noStrike" kern="1200" dirty="0" smtClean="0">
                <a:solidFill>
                  <a:schemeClr val="tx1"/>
                </a:solidFill>
                <a:effectLst/>
                <a:latin typeface="Times New Roman" panose="02020603050405020304" pitchFamily="18" charset="0"/>
                <a:ea typeface="+mn-ea"/>
                <a:cs typeface="+mn-cs"/>
                <a:hlinkClick r:id="rId4" tooltip="Email"/>
              </a:rPr>
              <a:t>emails</a:t>
            </a:r>
            <a:r>
              <a:rPr lang="en-US" sz="1200" b="0" i="0" kern="1200" dirty="0" smtClean="0">
                <a:solidFill>
                  <a:schemeClr val="tx1"/>
                </a:solidFill>
                <a:effectLst/>
                <a:latin typeface="Times New Roman" panose="02020603050405020304" pitchFamily="18" charset="0"/>
                <a:ea typeface="+mn-ea"/>
                <a:cs typeface="+mn-cs"/>
              </a:rPr>
              <a:t>)</a:t>
            </a:r>
          </a:p>
          <a:p>
            <a:pPr eaLnBrk="1" hangingPunct="1"/>
            <a:endParaRPr lang="zh-TW" altLang="en-US" dirty="0" smtClean="0"/>
          </a:p>
        </p:txBody>
      </p:sp>
    </p:spTree>
    <p:extLst>
      <p:ext uri="{BB962C8B-B14F-4D97-AF65-F5344CB8AC3E}">
        <p14:creationId xmlns:p14="http://schemas.microsoft.com/office/powerpoint/2010/main" val="16326818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AC720AEB-794A-4678-BE9F-9D57A797FE55}" type="slidenum">
              <a:rPr lang="zh-TW" altLang="en-US" sz="1200" smtClean="0">
                <a:latin typeface="Times New Roman" panose="02020603050405020304" pitchFamily="18" charset="0"/>
              </a:rPr>
              <a:pPr/>
              <a:t>36</a:t>
            </a:fld>
            <a:endParaRPr lang="en-US" altLang="zh-TW" sz="1200" smtClean="0">
              <a:latin typeface="Times New Roman" panose="02020603050405020304" pitchFamily="18" charset="0"/>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p:spPr>
        <p:txBody>
          <a:bodyPr/>
          <a:lstStyle/>
          <a:p>
            <a:pPr eaLnBrk="1" hangingPunct="1"/>
            <a:r>
              <a:rPr lang="en-US" altLang="zh-TW" dirty="0" smtClean="0"/>
              <a:t>https://www.youtube.com/watch?v=Rmh-mZFxWns</a:t>
            </a:r>
          </a:p>
          <a:p>
            <a:pPr eaLnBrk="1" hangingPunct="1"/>
            <a:r>
              <a:rPr lang="en-US" altLang="zh-TW" dirty="0" smtClean="0"/>
              <a:t>https://www.youtube.com/watch?v=sEGY6MyPqsY</a:t>
            </a:r>
            <a:endParaRPr lang="zh-TW" altLang="en-US" dirty="0" smtClean="0"/>
          </a:p>
        </p:txBody>
      </p:sp>
    </p:spTree>
    <p:extLst>
      <p:ext uri="{BB962C8B-B14F-4D97-AF65-F5344CB8AC3E}">
        <p14:creationId xmlns:p14="http://schemas.microsoft.com/office/powerpoint/2010/main" val="23015573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F1300782-01AA-4EDA-9C3D-426AAEE4AC99}" type="slidenum">
              <a:rPr lang="zh-TW" altLang="en-US" sz="1200" smtClean="0">
                <a:latin typeface="Times New Roman" panose="02020603050405020304" pitchFamily="18" charset="0"/>
              </a:rPr>
              <a:pPr/>
              <a:t>37</a:t>
            </a:fld>
            <a:endParaRPr lang="en-US" altLang="zh-TW" sz="1200" smtClean="0">
              <a:latin typeface="Times New Roman" panose="02020603050405020304" pitchFamily="18" charset="0"/>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27702863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182DE671-8DDA-4C53-900C-072FED914D3E}" type="slidenum">
              <a:rPr lang="zh-TW" altLang="en-US" sz="1200" smtClean="0">
                <a:latin typeface="Times New Roman" panose="02020603050405020304" pitchFamily="18" charset="0"/>
              </a:rPr>
              <a:pPr/>
              <a:t>38</a:t>
            </a:fld>
            <a:endParaRPr lang="en-US" altLang="zh-TW" sz="1200" smtClean="0">
              <a:latin typeface="Times New Roman" panose="02020603050405020304" pitchFamily="18" charset="0"/>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8501869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229CF91D-F4FC-42E0-B52C-1305D365F2E5}" type="slidenum">
              <a:rPr lang="zh-TW" altLang="en-US" sz="1200" smtClean="0">
                <a:latin typeface="Times New Roman" panose="02020603050405020304" pitchFamily="18" charset="0"/>
              </a:rPr>
              <a:pPr/>
              <a:t>39</a:t>
            </a:fld>
            <a:endParaRPr lang="en-US" altLang="zh-TW" sz="1200" smtClean="0">
              <a:latin typeface="Times New Roman" panose="02020603050405020304" pitchFamily="18" charset="0"/>
            </a:endParaRPr>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4003599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2E18C99B-705F-4FEE-ACA6-64081FA66A5F}" type="slidenum">
              <a:rPr lang="zh-TW" altLang="en-US" sz="1200" smtClean="0">
                <a:latin typeface="Times New Roman" panose="02020603050405020304" pitchFamily="18" charset="0"/>
              </a:rPr>
              <a:pPr/>
              <a:t>4</a:t>
            </a:fld>
            <a:endParaRPr lang="en-US" altLang="zh-TW" sz="1200" smtClean="0">
              <a:latin typeface="Times New Roman" panose="02020603050405020304" pitchFamily="18" charset="0"/>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29519120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6ACDEE95-4904-4386-8A7B-DEAA8050A464}" type="slidenum">
              <a:rPr lang="zh-TW" altLang="en-US" sz="1200" smtClean="0">
                <a:latin typeface="Times New Roman" panose="02020603050405020304" pitchFamily="18" charset="0"/>
              </a:rPr>
              <a:pPr/>
              <a:t>40</a:t>
            </a:fld>
            <a:endParaRPr lang="en-US" altLang="zh-TW" sz="1200" smtClean="0">
              <a:latin typeface="Times New Roman" panose="02020603050405020304" pitchFamily="18" charset="0"/>
            </a:endParaRPr>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4985943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0022860E-03EF-499A-B4A8-1EABFC583258}" type="slidenum">
              <a:rPr lang="zh-TW" altLang="en-US" sz="1200" smtClean="0">
                <a:latin typeface="Times New Roman" panose="02020603050405020304" pitchFamily="18" charset="0"/>
              </a:rPr>
              <a:pPr/>
              <a:t>41</a:t>
            </a:fld>
            <a:endParaRPr lang="en-US" altLang="zh-TW" sz="1200" smtClean="0">
              <a:latin typeface="Times New Roman" panose="02020603050405020304" pitchFamily="18" charset="0"/>
            </a:endParaRPr>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447638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635A4062-5703-4BB1-867B-5AF2727956DD}" type="slidenum">
              <a:rPr lang="zh-TW" altLang="en-US" sz="1200" smtClean="0">
                <a:latin typeface="Times New Roman" panose="02020603050405020304" pitchFamily="18" charset="0"/>
              </a:rPr>
              <a:pPr/>
              <a:t>42</a:t>
            </a:fld>
            <a:endParaRPr lang="en-US" altLang="zh-TW" sz="1200" smtClean="0">
              <a:latin typeface="Times New Roman" panose="02020603050405020304" pitchFamily="18" charset="0"/>
            </a:endParaRPr>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5031233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0F75598-23AE-471E-951E-4E1A6121BE51}" type="slidenum">
              <a:rPr lang="zh-TW" altLang="en-US" sz="1200" smtClean="0">
                <a:latin typeface="Times New Roman" panose="02020603050405020304" pitchFamily="18" charset="0"/>
              </a:rPr>
              <a:pPr/>
              <a:t>43</a:t>
            </a:fld>
            <a:endParaRPr lang="en-US" altLang="zh-TW" sz="1200" smtClean="0">
              <a:latin typeface="Times New Roman" panose="02020603050405020304" pitchFamily="18" charset="0"/>
            </a:endParaRPr>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17060599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17EC283-1088-4D09-BA44-1117B6CA4884}" type="slidenum">
              <a:rPr lang="zh-TW" altLang="en-US" sz="1200" smtClean="0">
                <a:latin typeface="Times New Roman" panose="02020603050405020304" pitchFamily="18" charset="0"/>
              </a:rPr>
              <a:pPr/>
              <a:t>44</a:t>
            </a:fld>
            <a:endParaRPr lang="en-US" altLang="zh-TW" sz="1200" smtClean="0">
              <a:latin typeface="Times New Roman" panose="02020603050405020304" pitchFamily="18" charset="0"/>
            </a:endParaRPr>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7796344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BED6B7DD-7F71-42A6-A6B7-BEF39FFFE7D5}" type="slidenum">
              <a:rPr lang="zh-TW" altLang="en-US" sz="1200" smtClean="0">
                <a:latin typeface="Times New Roman" panose="02020603050405020304" pitchFamily="18" charset="0"/>
              </a:rPr>
              <a:pPr/>
              <a:t>45</a:t>
            </a:fld>
            <a:endParaRPr lang="en-US" altLang="zh-TW" sz="1200" smtClean="0">
              <a:latin typeface="Times New Roman" panose="02020603050405020304" pitchFamily="18" charset="0"/>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30612114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4527F50D-D9A5-4FA7-83B5-FF43A72B7AD7}" type="slidenum">
              <a:rPr lang="zh-TW" altLang="en-US" sz="1200" smtClean="0">
                <a:latin typeface="Times New Roman" panose="02020603050405020304" pitchFamily="18" charset="0"/>
              </a:rPr>
              <a:pPr/>
              <a:t>46</a:t>
            </a:fld>
            <a:endParaRPr lang="en-US" altLang="zh-TW" sz="1200" smtClean="0">
              <a:latin typeface="Times New Roman" panose="02020603050405020304" pitchFamily="18" charset="0"/>
            </a:endParaRPr>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29096577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35F50B3D-0861-43D0-A188-683DC68EC8A6}" type="slidenum">
              <a:rPr lang="zh-TW" altLang="en-US" sz="1200" smtClean="0">
                <a:latin typeface="Times New Roman" panose="02020603050405020304" pitchFamily="18" charset="0"/>
              </a:rPr>
              <a:pPr/>
              <a:t>47</a:t>
            </a:fld>
            <a:endParaRPr lang="en-US" altLang="zh-TW" sz="1200" smtClean="0">
              <a:latin typeface="Times New Roman" panose="02020603050405020304" pitchFamily="18" charset="0"/>
            </a:endParaRPr>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p:spPr>
        <p:txBody>
          <a:bodyPr/>
          <a:lstStyle/>
          <a:p>
            <a:pPr eaLnBrk="1" hangingPunct="1"/>
            <a:r>
              <a:rPr lang="en-US" altLang="zh-CN" dirty="0" smtClean="0"/>
              <a:t>win7</a:t>
            </a:r>
            <a:r>
              <a:rPr lang="zh-CN" altLang="en-US" dirty="0" smtClean="0"/>
              <a:t>以后的版本里被淘汰</a:t>
            </a:r>
            <a:endParaRPr lang="en-US" altLang="zh-TW" dirty="0" smtClean="0"/>
          </a:p>
          <a:p>
            <a:pPr eaLnBrk="1" hangingPunct="1"/>
            <a:r>
              <a:rPr lang="en-US" altLang="zh-TW" dirty="0" smtClean="0"/>
              <a:t>office</a:t>
            </a:r>
            <a:r>
              <a:rPr lang="zh-CN" altLang="en-US" dirty="0" smtClean="0"/>
              <a:t>里的</a:t>
            </a:r>
            <a:r>
              <a:rPr lang="en-US" sz="1200" b="0" i="1" kern="1200" dirty="0" err="1" smtClean="0">
                <a:solidFill>
                  <a:schemeClr val="tx1"/>
                </a:solidFill>
                <a:effectLst/>
                <a:latin typeface="Times New Roman" panose="02020603050405020304" pitchFamily="18" charset="0"/>
                <a:ea typeface="+mn-ea"/>
                <a:cs typeface="+mn-cs"/>
              </a:rPr>
              <a:t>Clipit</a:t>
            </a:r>
            <a:r>
              <a:rPr lang="en-US" sz="1200" b="0" i="1" kern="1200" dirty="0" smtClean="0">
                <a:solidFill>
                  <a:schemeClr val="tx1"/>
                </a:solidFill>
                <a:effectLst/>
                <a:latin typeface="Times New Roman" panose="02020603050405020304" pitchFamily="18" charset="0"/>
                <a:ea typeface="+mn-ea"/>
                <a:cs typeface="+mn-cs"/>
              </a:rPr>
              <a:t>（</a:t>
            </a:r>
            <a:r>
              <a:rPr lang="zh-CN" altLang="en-US" sz="1200" b="0" i="1" kern="1200" dirty="0" smtClean="0">
                <a:solidFill>
                  <a:schemeClr val="tx1"/>
                </a:solidFill>
                <a:effectLst/>
                <a:latin typeface="Times New Roman" panose="02020603050405020304" pitchFamily="18" charset="0"/>
                <a:ea typeface="+mn-ea"/>
                <a:cs typeface="+mn-cs"/>
              </a:rPr>
              <a:t>大眼回形针）</a:t>
            </a:r>
            <a:endParaRPr lang="zh-TW" altLang="en-US" dirty="0" smtClean="0"/>
          </a:p>
        </p:txBody>
      </p:sp>
    </p:spTree>
    <p:extLst>
      <p:ext uri="{BB962C8B-B14F-4D97-AF65-F5344CB8AC3E}">
        <p14:creationId xmlns:p14="http://schemas.microsoft.com/office/powerpoint/2010/main" val="33474534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D9BE8DF3-97A8-4E9C-8E00-405DCCAF8FA4}" type="slidenum">
              <a:rPr lang="zh-TW" altLang="en-US" sz="1200" smtClean="0">
                <a:latin typeface="Times New Roman" panose="02020603050405020304" pitchFamily="18" charset="0"/>
              </a:rPr>
              <a:pPr/>
              <a:t>48</a:t>
            </a:fld>
            <a:endParaRPr lang="en-US" altLang="zh-TW" sz="1200" smtClean="0">
              <a:latin typeface="Times New Roman" panose="02020603050405020304" pitchFamily="18" charset="0"/>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10057998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8DAFA39F-6EB6-42C6-9A1F-DD22B0501508}" type="slidenum">
              <a:rPr lang="zh-TW" altLang="en-US" sz="1200" smtClean="0">
                <a:latin typeface="Times New Roman" panose="02020603050405020304" pitchFamily="18" charset="0"/>
              </a:rPr>
              <a:pPr/>
              <a:t>49</a:t>
            </a:fld>
            <a:endParaRPr lang="en-US" altLang="zh-TW" sz="1200" smtClean="0">
              <a:latin typeface="Times New Roman" panose="02020603050405020304" pitchFamily="18" charset="0"/>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p:spPr>
        <p:txBody>
          <a:bodyPr/>
          <a:lstStyle/>
          <a:p>
            <a:pPr eaLnBrk="1" hangingPunct="1"/>
            <a:r>
              <a:rPr lang="zh-CN" altLang="en-US" dirty="0" smtClean="0"/>
              <a:t>最常见的例子就是</a:t>
            </a:r>
            <a:r>
              <a:rPr lang="en-US" altLang="zh-CN" dirty="0" smtClean="0"/>
              <a:t>3D</a:t>
            </a:r>
            <a:r>
              <a:rPr lang="zh-CN" altLang="en-US" dirty="0" smtClean="0"/>
              <a:t>图形游戏</a:t>
            </a:r>
            <a:endParaRPr lang="zh-TW" altLang="en-US" dirty="0" smtClean="0"/>
          </a:p>
        </p:txBody>
      </p:sp>
    </p:spTree>
    <p:extLst>
      <p:ext uri="{BB962C8B-B14F-4D97-AF65-F5344CB8AC3E}">
        <p14:creationId xmlns:p14="http://schemas.microsoft.com/office/powerpoint/2010/main" val="2004121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2E6348F7-A34A-4750-8B79-EE53013425F4}" type="slidenum">
              <a:rPr lang="zh-TW" altLang="en-US" sz="1200" smtClean="0">
                <a:latin typeface="Times New Roman" panose="02020603050405020304" pitchFamily="18" charset="0"/>
              </a:rPr>
              <a:pPr/>
              <a:t>5</a:t>
            </a:fld>
            <a:endParaRPr lang="en-US" altLang="zh-TW" sz="1200" smtClean="0">
              <a:latin typeface="Times New Roman" panose="02020603050405020304" pitchFamily="18" charset="0"/>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19764548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03A95BC4-3B8E-406A-A155-E79BB116CF75}" type="slidenum">
              <a:rPr lang="zh-TW" altLang="en-US" sz="1200" smtClean="0">
                <a:latin typeface="Times New Roman" panose="02020603050405020304" pitchFamily="18" charset="0"/>
              </a:rPr>
              <a:pPr/>
              <a:t>50</a:t>
            </a:fld>
            <a:endParaRPr lang="en-US" altLang="zh-TW" sz="1200" smtClean="0">
              <a:latin typeface="Times New Roman" panose="02020603050405020304" pitchFamily="18" charset="0"/>
            </a:endParaRPr>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32490645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87E4C260-9983-4B6C-A058-05B5DE27828E}" type="slidenum">
              <a:rPr lang="zh-TW" altLang="en-US" sz="1200" smtClean="0">
                <a:latin typeface="Times New Roman" panose="02020603050405020304" pitchFamily="18" charset="0"/>
              </a:rPr>
              <a:pPr/>
              <a:t>51</a:t>
            </a:fld>
            <a:endParaRPr lang="en-US" altLang="zh-TW" sz="1200" smtClean="0">
              <a:latin typeface="Times New Roman" panose="02020603050405020304" pitchFamily="18" charset="0"/>
            </a:endParaRPr>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p:spPr>
        <p:txBody>
          <a:bodyPr/>
          <a:lstStyle/>
          <a:p>
            <a:pPr eaLnBrk="1" hangingPunct="1"/>
            <a:r>
              <a:rPr lang="en-US" sz="1200" b="0" i="0" kern="1200" dirty="0" smtClean="0">
                <a:solidFill>
                  <a:schemeClr val="tx1"/>
                </a:solidFill>
                <a:effectLst/>
                <a:latin typeface="Times New Roman" panose="02020603050405020304" pitchFamily="18" charset="0"/>
                <a:ea typeface="+mn-ea"/>
                <a:cs typeface="+mn-cs"/>
              </a:rPr>
              <a:t>Military, police and firefighters use HMDs to display tactical information such as maps or thermal imaging data while viewing the real scene.</a:t>
            </a:r>
            <a:endParaRPr lang="en-US" altLang="zh-TW" dirty="0" smtClean="0"/>
          </a:p>
        </p:txBody>
      </p:sp>
    </p:spTree>
    <p:extLst>
      <p:ext uri="{BB962C8B-B14F-4D97-AF65-F5344CB8AC3E}">
        <p14:creationId xmlns:p14="http://schemas.microsoft.com/office/powerpoint/2010/main" val="20893611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BAF3CF3B-2F74-42AC-B9F6-E64D996EEE39}" type="slidenum">
              <a:rPr lang="zh-TW" altLang="en-US" sz="1200" smtClean="0">
                <a:latin typeface="Times New Roman" panose="02020603050405020304" pitchFamily="18" charset="0"/>
              </a:rPr>
              <a:pPr/>
              <a:t>52</a:t>
            </a:fld>
            <a:endParaRPr lang="en-US" altLang="zh-TW" sz="1200" smtClean="0">
              <a:latin typeface="Times New Roman" panose="02020603050405020304" pitchFamily="18" charset="0"/>
            </a:endParaRPr>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p:spPr>
        <p:txBody>
          <a:bodyPr/>
          <a:lstStyle/>
          <a:p>
            <a:pPr eaLnBrk="1" hangingPunct="1"/>
            <a:r>
              <a:rPr lang="en-US" altLang="zh-TW" dirty="0" smtClean="0">
                <a:ea typeface="+mn-ea"/>
              </a:rPr>
              <a:t>Binocular</a:t>
            </a:r>
            <a:r>
              <a:rPr lang="zh-CN" altLang="en-US" dirty="0" smtClean="0">
                <a:ea typeface="+mn-ea"/>
              </a:rPr>
              <a:t>：双目</a:t>
            </a:r>
            <a:endParaRPr lang="en-US" altLang="zh-CN" dirty="0" smtClean="0">
              <a:ea typeface="+mn-ea"/>
            </a:endParaRPr>
          </a:p>
          <a:p>
            <a:pPr eaLnBrk="1" hangingPunct="1"/>
            <a:r>
              <a:rPr lang="en-US" altLang="zh-TW" dirty="0" smtClean="0">
                <a:ea typeface="+mn-ea"/>
              </a:rPr>
              <a:t>Omni-Orientation </a:t>
            </a:r>
            <a:r>
              <a:rPr lang="zh-CN" altLang="en-US" dirty="0" smtClean="0">
                <a:ea typeface="+mn-ea"/>
              </a:rPr>
              <a:t>：全方位</a:t>
            </a:r>
            <a:endParaRPr lang="en-US" altLang="zh-CN" dirty="0" smtClean="0">
              <a:ea typeface="+mn-ea"/>
            </a:endParaRPr>
          </a:p>
          <a:p>
            <a:pPr eaLnBrk="1" hangingPunct="1"/>
            <a:r>
              <a:rPr lang="en-US" sz="1200" b="0" i="0" kern="1200" dirty="0" smtClean="0">
                <a:solidFill>
                  <a:schemeClr val="tx1"/>
                </a:solidFill>
                <a:effectLst/>
                <a:latin typeface="Times New Roman" panose="02020603050405020304" pitchFamily="18" charset="0"/>
                <a:ea typeface="+mn-ea"/>
                <a:cs typeface="+mn-cs"/>
              </a:rPr>
              <a:t>The Binocular Omni Orientation Monitor or BOOM is one of the oldest VR displays, and direct ancestor to the HMD.</a:t>
            </a:r>
            <a:endParaRPr lang="zh-TW" altLang="en-US" dirty="0" smtClean="0"/>
          </a:p>
        </p:txBody>
      </p:sp>
    </p:spTree>
    <p:extLst>
      <p:ext uri="{BB962C8B-B14F-4D97-AF65-F5344CB8AC3E}">
        <p14:creationId xmlns:p14="http://schemas.microsoft.com/office/powerpoint/2010/main" val="23432686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5FF7102D-65EA-480F-B7AF-B46C0F8F8BD8}" type="slidenum">
              <a:rPr lang="zh-TW" altLang="en-US" sz="1200" smtClean="0">
                <a:latin typeface="Times New Roman" panose="02020603050405020304" pitchFamily="18" charset="0"/>
              </a:rPr>
              <a:pPr/>
              <a:t>53</a:t>
            </a:fld>
            <a:endParaRPr lang="en-US" altLang="zh-TW" sz="1200" smtClean="0">
              <a:latin typeface="Times New Roman" panose="02020603050405020304" pitchFamily="18" charset="0"/>
            </a:endParaRPr>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p:spPr>
        <p:txBody>
          <a:bodyPr/>
          <a:lstStyle/>
          <a:p>
            <a:pPr eaLnBrk="1" hangingPunct="1"/>
            <a:r>
              <a:rPr lang="en-US" altLang="zh-TW" dirty="0" smtClean="0"/>
              <a:t>developed at U of Illinois, Chicago</a:t>
            </a:r>
          </a:p>
          <a:p>
            <a:pPr eaLnBrk="1" hangingPunct="1"/>
            <a:r>
              <a:rPr lang="en-US" altLang="zh-TW" dirty="0" smtClean="0"/>
              <a:t>projects stereo images onto walls and floor of a room-sized cube</a:t>
            </a:r>
          </a:p>
          <a:p>
            <a:pPr eaLnBrk="1" hangingPunct="1"/>
            <a:r>
              <a:rPr lang="en-US" altLang="zh-TW" dirty="0" smtClean="0"/>
              <a:t>users wear lightweight stereo glasses &amp; can move freely</a:t>
            </a:r>
          </a:p>
          <a:p>
            <a:pPr eaLnBrk="1" hangingPunct="1"/>
            <a:r>
              <a:rPr lang="en-US" altLang="zh-TW" dirty="0" smtClean="0"/>
              <a:t>several users can be in same room</a:t>
            </a:r>
          </a:p>
          <a:p>
            <a:pPr eaLnBrk="1" hangingPunct="1"/>
            <a:r>
              <a:rPr lang="en-US" altLang="zh-TW" dirty="0" err="1" smtClean="0"/>
              <a:t>headtracker</a:t>
            </a:r>
            <a:r>
              <a:rPr lang="en-US" altLang="zh-TW" dirty="0" smtClean="0"/>
              <a:t> adjusts display to "lead user"</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smtClean="0">
                <a:solidFill>
                  <a:schemeClr val="tx1"/>
                </a:solidFill>
                <a:effectLst/>
                <a:latin typeface="Times New Roman" panose="02020603050405020304" pitchFamily="18" charset="0"/>
                <a:ea typeface="+mn-ea"/>
                <a:cs typeface="+mn-cs"/>
              </a:rPr>
              <a:t>Ford shows off its 3D Cave automatic virtual environment</a:t>
            </a:r>
          </a:p>
          <a:p>
            <a:pPr eaLnBrk="1" hangingPunct="1"/>
            <a:r>
              <a:rPr lang="en-US" altLang="zh-TW" dirty="0" smtClean="0"/>
              <a:t>http://www.theinquirer.net/inquirer/feature/2268800/ford-shows-off-its-3d-cave-automatic-virtual-environment</a:t>
            </a:r>
            <a:endParaRPr lang="zh-TW" altLang="en-US" dirty="0" smtClean="0"/>
          </a:p>
        </p:txBody>
      </p:sp>
    </p:spTree>
    <p:extLst>
      <p:ext uri="{BB962C8B-B14F-4D97-AF65-F5344CB8AC3E}">
        <p14:creationId xmlns:p14="http://schemas.microsoft.com/office/powerpoint/2010/main" val="34837385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2FE658B6-E847-4E6C-8124-048FDE4253E3}" type="slidenum">
              <a:rPr lang="zh-TW" altLang="en-US" sz="1200" smtClean="0">
                <a:latin typeface="Times New Roman" panose="02020603050405020304" pitchFamily="18" charset="0"/>
              </a:rPr>
              <a:pPr/>
              <a:t>54</a:t>
            </a:fld>
            <a:endParaRPr lang="en-US" altLang="zh-TW" sz="1200" smtClean="0">
              <a:latin typeface="Times New Roman" panose="02020603050405020304" pitchFamily="18" charset="0"/>
            </a:endParaRPr>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noFill/>
        </p:spPr>
        <p:txBody>
          <a:bodyPr/>
          <a:lstStyle/>
          <a:p>
            <a:pPr eaLnBrk="1" hangingPunct="1"/>
            <a:r>
              <a:rPr lang="en-US" altLang="zh-TW" dirty="0" smtClean="0"/>
              <a:t>https://www.youtube.com/watch?v=-b9UNLNkYFY</a:t>
            </a:r>
          </a:p>
          <a:p>
            <a:pPr eaLnBrk="1" hangingPunct="1"/>
            <a:r>
              <a:rPr lang="en-US" altLang="zh-TW" dirty="0" smtClean="0"/>
              <a:t>https://www.youtube.com/watch?v=PIhmBszYHOU</a:t>
            </a:r>
          </a:p>
          <a:p>
            <a:pPr eaLnBrk="1" hangingPunct="1"/>
            <a:r>
              <a:rPr lang="en-US" altLang="zh-TW" dirty="0" smtClean="0"/>
              <a:t>game glove: https://www.youtube.com/watch?v=W9wWnI5pnpo</a:t>
            </a:r>
          </a:p>
          <a:p>
            <a:pPr eaLnBrk="1" hangingPunct="1"/>
            <a:r>
              <a:rPr lang="en-US" altLang="zh-TW" dirty="0" smtClean="0"/>
              <a:t>5dt data glove 5 ultra 1w</a:t>
            </a:r>
            <a:endParaRPr lang="zh-TW" altLang="en-US" dirty="0" smtClean="0"/>
          </a:p>
        </p:txBody>
      </p:sp>
    </p:spTree>
    <p:extLst>
      <p:ext uri="{BB962C8B-B14F-4D97-AF65-F5344CB8AC3E}">
        <p14:creationId xmlns:p14="http://schemas.microsoft.com/office/powerpoint/2010/main" val="5830505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B5EB8FCB-9CC2-4ED8-B13D-60F5D0DA6EB7}" type="slidenum">
              <a:rPr lang="zh-TW" altLang="en-US" sz="1200" smtClean="0">
                <a:latin typeface="Times New Roman" panose="02020603050405020304" pitchFamily="18" charset="0"/>
              </a:rPr>
              <a:pPr/>
              <a:t>55</a:t>
            </a:fld>
            <a:endParaRPr lang="en-US" altLang="zh-TW" sz="1200" smtClean="0">
              <a:latin typeface="Times New Roman" panose="02020603050405020304" pitchFamily="18" charset="0"/>
            </a:endParaRPr>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p:spPr>
        <p:txBody>
          <a:bodyPr/>
          <a:lstStyle/>
          <a:p>
            <a:pPr eaLnBrk="1" hangingPunct="1"/>
            <a:r>
              <a:rPr lang="en-US" sz="1200" b="0" i="0" kern="1200" dirty="0" smtClean="0">
                <a:solidFill>
                  <a:schemeClr val="tx1"/>
                </a:solidFill>
                <a:effectLst/>
                <a:latin typeface="Times New Roman" panose="02020603050405020304" pitchFamily="18" charset="0"/>
                <a:ea typeface="+mn-ea"/>
                <a:cs typeface="+mn-cs"/>
              </a:rPr>
              <a:t>A collaborative </a:t>
            </a:r>
            <a:r>
              <a:rPr lang="en-US" sz="1200" b="0" i="0" u="none" strike="noStrike" kern="1200" dirty="0" smtClean="0">
                <a:solidFill>
                  <a:schemeClr val="tx1"/>
                </a:solidFill>
                <a:effectLst/>
                <a:latin typeface="Times New Roman" panose="02020603050405020304" pitchFamily="18" charset="0"/>
                <a:ea typeface="+mn-ea"/>
                <a:cs typeface="+mn-cs"/>
                <a:hlinkClick r:id="rId3"/>
              </a:rPr>
              <a:t>virtual environment</a:t>
            </a:r>
            <a:r>
              <a:rPr lang="en-US" sz="1200" b="0" i="0" kern="1200" dirty="0" smtClean="0">
                <a:solidFill>
                  <a:schemeClr val="tx1"/>
                </a:solidFill>
                <a:effectLst/>
                <a:latin typeface="Times New Roman" panose="02020603050405020304" pitchFamily="18" charset="0"/>
                <a:ea typeface="+mn-ea"/>
                <a:cs typeface="+mn-cs"/>
              </a:rPr>
              <a:t> is a space in which several people interact with each other, often over several locations. The aim is for these people to share ideas and experiences in a co-operative setting - hence the name.</a:t>
            </a:r>
          </a:p>
          <a:p>
            <a:pPr fontAlgn="base"/>
            <a:r>
              <a:rPr lang="en-US" sz="1200" b="0" i="0" kern="1200" dirty="0" smtClean="0">
                <a:solidFill>
                  <a:schemeClr val="tx1"/>
                </a:solidFill>
                <a:effectLst/>
                <a:latin typeface="Times New Roman" panose="02020603050405020304" pitchFamily="18" charset="0"/>
                <a:ea typeface="+mn-ea"/>
                <a:cs typeface="+mn-cs"/>
              </a:rPr>
              <a:t>Marketing: consumer interaction</a:t>
            </a:r>
          </a:p>
          <a:p>
            <a:pPr fontAlgn="base"/>
            <a:r>
              <a:rPr lang="en-US" sz="1200" b="0" i="0" kern="1200" dirty="0" smtClean="0">
                <a:solidFill>
                  <a:schemeClr val="tx1"/>
                </a:solidFill>
                <a:effectLst/>
                <a:latin typeface="Times New Roman" panose="02020603050405020304" pitchFamily="18" charset="0"/>
                <a:ea typeface="+mn-ea"/>
                <a:cs typeface="+mn-cs"/>
              </a:rPr>
              <a:t>Training in dangerous/harmful situations</a:t>
            </a:r>
          </a:p>
          <a:p>
            <a:pPr fontAlgn="base"/>
            <a:r>
              <a:rPr lang="en-US" sz="1200" b="0" i="0" kern="1200" dirty="0" smtClean="0">
                <a:solidFill>
                  <a:schemeClr val="tx1"/>
                </a:solidFill>
                <a:effectLst/>
                <a:latin typeface="Times New Roman" panose="02020603050405020304" pitchFamily="18" charset="0"/>
                <a:ea typeface="+mn-ea"/>
                <a:cs typeface="+mn-cs"/>
              </a:rPr>
              <a:t>Social entertainment, e.g. multi-player games</a:t>
            </a:r>
          </a:p>
          <a:p>
            <a:pPr fontAlgn="base"/>
            <a:r>
              <a:rPr lang="en-US" sz="1200" b="0" i="0" kern="1200" dirty="0" smtClean="0">
                <a:solidFill>
                  <a:schemeClr val="tx1"/>
                </a:solidFill>
                <a:effectLst/>
                <a:latin typeface="Times New Roman" panose="02020603050405020304" pitchFamily="18" charset="0"/>
                <a:ea typeface="+mn-ea"/>
                <a:cs typeface="+mn-cs"/>
              </a:rPr>
              <a:t>Medicine: surgery simulation</a:t>
            </a:r>
          </a:p>
          <a:p>
            <a:pPr fontAlgn="base"/>
            <a:r>
              <a:rPr lang="en-US" sz="1200" b="0" i="0" kern="1200" dirty="0" smtClean="0">
                <a:solidFill>
                  <a:schemeClr val="tx1"/>
                </a:solidFill>
                <a:effectLst/>
                <a:latin typeface="Times New Roman" panose="02020603050405020304" pitchFamily="18" charset="0"/>
                <a:ea typeface="+mn-ea"/>
                <a:cs typeface="+mn-cs"/>
              </a:rPr>
              <a:t>Healthcare: virtual reality in phobia treatment</a:t>
            </a:r>
          </a:p>
          <a:p>
            <a:pPr eaLnBrk="1" hangingPunct="1"/>
            <a:endParaRPr lang="zh-TW" altLang="en-US" dirty="0" smtClean="0"/>
          </a:p>
        </p:txBody>
      </p:sp>
    </p:spTree>
    <p:extLst>
      <p:ext uri="{BB962C8B-B14F-4D97-AF65-F5344CB8AC3E}">
        <p14:creationId xmlns:p14="http://schemas.microsoft.com/office/powerpoint/2010/main" val="8497709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EFBEBF4A-98C0-4A8F-AA49-E290277FDC0B}" type="slidenum">
              <a:rPr lang="zh-TW" altLang="en-US" sz="1200" smtClean="0">
                <a:latin typeface="Times New Roman" panose="02020603050405020304" pitchFamily="18" charset="0"/>
              </a:rPr>
              <a:pPr/>
              <a:t>56</a:t>
            </a:fld>
            <a:endParaRPr lang="en-US" altLang="zh-TW" sz="1200" smtClean="0">
              <a:latin typeface="Times New Roman" panose="02020603050405020304" pitchFamily="18" charset="0"/>
            </a:endParaRPr>
          </a:p>
        </p:txBody>
      </p:sp>
      <p:sp>
        <p:nvSpPr>
          <p:cNvPr id="169987" name="Rectangle 2"/>
          <p:cNvSpPr>
            <a:spLocks noGrp="1" noRot="1" noChangeAspect="1" noChangeArrowheads="1" noTextEdit="1"/>
          </p:cNvSpPr>
          <p:nvPr>
            <p:ph type="sldImg"/>
          </p:nvPr>
        </p:nvSpPr>
        <p:spPr>
          <a:ln/>
        </p:spPr>
      </p:sp>
      <p:sp>
        <p:nvSpPr>
          <p:cNvPr id="169988" name="Rectangle 3"/>
          <p:cNvSpPr>
            <a:spLocks noGrp="1" noChangeArrowheads="1"/>
          </p:cNvSpPr>
          <p:nvPr>
            <p:ph type="body" idx="1"/>
          </p:nvPr>
        </p:nvSpPr>
        <p:spPr>
          <a:noFill/>
        </p:spPr>
        <p:txBody>
          <a:bodyPr/>
          <a:lstStyle/>
          <a:p>
            <a:pPr eaLnBrk="1" hangingPunct="1"/>
            <a:r>
              <a:rPr lang="en-US" altLang="zh-TW" dirty="0" smtClean="0"/>
              <a:t>https://www.youtube.com/watch?v=chHI30_stQg</a:t>
            </a:r>
            <a:endParaRPr lang="zh-TW" altLang="en-US" dirty="0" smtClean="0"/>
          </a:p>
        </p:txBody>
      </p:sp>
    </p:spTree>
    <p:extLst>
      <p:ext uri="{BB962C8B-B14F-4D97-AF65-F5344CB8AC3E}">
        <p14:creationId xmlns:p14="http://schemas.microsoft.com/office/powerpoint/2010/main" val="12051161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A02DC2C-32A5-4FB5-B45C-2D3A0F58D50F}" type="slidenum">
              <a:rPr lang="zh-TW" altLang="en-US" sz="1200" smtClean="0">
                <a:latin typeface="Times New Roman" panose="02020603050405020304" pitchFamily="18" charset="0"/>
              </a:rPr>
              <a:pPr/>
              <a:t>57</a:t>
            </a:fld>
            <a:endParaRPr lang="en-US" altLang="zh-TW" sz="1200" smtClean="0">
              <a:latin typeface="Times New Roman" panose="02020603050405020304" pitchFamily="18" charset="0"/>
            </a:endParaRPr>
          </a:p>
        </p:txBody>
      </p:sp>
      <p:sp>
        <p:nvSpPr>
          <p:cNvPr id="172035" name="Rectangle 2"/>
          <p:cNvSpPr>
            <a:spLocks noGrp="1" noRot="1" noChangeAspect="1" noChangeArrowheads="1" noTextEdit="1"/>
          </p:cNvSpPr>
          <p:nvPr>
            <p:ph type="sldImg"/>
          </p:nvPr>
        </p:nvSpPr>
        <p:spPr>
          <a:ln/>
        </p:spPr>
      </p:sp>
      <p:sp>
        <p:nvSpPr>
          <p:cNvPr id="172036" name="Rectangle 3"/>
          <p:cNvSpPr>
            <a:spLocks noGrp="1" noChangeArrowheads="1"/>
          </p:cNvSpPr>
          <p:nvPr>
            <p:ph type="body" idx="1"/>
          </p:nvPr>
        </p:nvSpPr>
        <p:spPr>
          <a:noFill/>
        </p:spPr>
        <p:txBody>
          <a:bodyPr/>
          <a:lstStyle/>
          <a:p>
            <a:pPr eaLnBrk="1" hangingPunct="1"/>
            <a:r>
              <a:rPr lang="en-US" altLang="zh-TW" dirty="0" smtClean="0"/>
              <a:t>https://www.youtube.com/watch?v=ni3G1r0Myj4</a:t>
            </a:r>
            <a:endParaRPr lang="zh-TW" altLang="en-US" dirty="0" smtClean="0"/>
          </a:p>
        </p:txBody>
      </p:sp>
    </p:spTree>
    <p:extLst>
      <p:ext uri="{BB962C8B-B14F-4D97-AF65-F5344CB8AC3E}">
        <p14:creationId xmlns:p14="http://schemas.microsoft.com/office/powerpoint/2010/main" val="2707414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DB10F8D1-B10E-4C81-9979-E485F380C13A}" type="slidenum">
              <a:rPr lang="zh-TW" altLang="en-US" sz="1200" smtClean="0">
                <a:latin typeface="Times New Roman" panose="02020603050405020304" pitchFamily="18" charset="0"/>
              </a:rPr>
              <a:pPr/>
              <a:t>6</a:t>
            </a:fld>
            <a:endParaRPr lang="en-US" altLang="zh-TW" sz="1200" smtClean="0">
              <a:latin typeface="Times New Roman" panose="02020603050405020304" pitchFamily="18"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1204133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03FCC284-CDBC-4333-A884-A9D944736D1A}" type="slidenum">
              <a:rPr lang="zh-TW" altLang="en-US" sz="1200" smtClean="0">
                <a:latin typeface="Times New Roman" panose="02020603050405020304" pitchFamily="18" charset="0"/>
              </a:rPr>
              <a:pPr/>
              <a:t>7</a:t>
            </a:fld>
            <a:endParaRPr lang="en-US" altLang="zh-TW" sz="1200" smtClean="0">
              <a:latin typeface="Times New Roman" panose="02020603050405020304" pitchFamily="18" charset="0"/>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p:spPr>
        <p:txBody>
          <a:bodyPr/>
          <a:lstStyle/>
          <a:p>
            <a:pPr eaLnBrk="1" hangingPunct="1"/>
            <a:r>
              <a:rPr lang="en-US" altLang="zh-CN" dirty="0" smtClean="0"/>
              <a:t>1.</a:t>
            </a:r>
            <a:r>
              <a:rPr lang="zh-CN" altLang="en-US" dirty="0" smtClean="0"/>
              <a:t>用户界面设计，多媒体交互技术</a:t>
            </a:r>
            <a:endParaRPr lang="en-US" altLang="zh-CN" dirty="0" smtClean="0"/>
          </a:p>
          <a:p>
            <a:pPr eaLnBrk="1" hangingPunct="1"/>
            <a:r>
              <a:rPr lang="en-US" altLang="zh-CN" dirty="0" smtClean="0"/>
              <a:t>2.</a:t>
            </a:r>
            <a:r>
              <a:rPr lang="zh-CN" altLang="en-US" dirty="0" smtClean="0"/>
              <a:t>计算机对人的影响，摇一摇，</a:t>
            </a:r>
            <a:r>
              <a:rPr lang="en-US" altLang="zh-CN" dirty="0" err="1" smtClean="0"/>
              <a:t>facebook</a:t>
            </a:r>
            <a:r>
              <a:rPr lang="zh-CN" altLang="en-US" dirty="0" smtClean="0"/>
              <a:t>，</a:t>
            </a:r>
            <a:r>
              <a:rPr lang="en-US" altLang="zh-CN" dirty="0" err="1" smtClean="0"/>
              <a:t>instagram</a:t>
            </a:r>
            <a:r>
              <a:rPr lang="zh-CN" altLang="en-US" dirty="0" smtClean="0"/>
              <a:t>，</a:t>
            </a:r>
            <a:r>
              <a:rPr lang="en-US" altLang="zh-CN" dirty="0" smtClean="0"/>
              <a:t>apple watch</a:t>
            </a:r>
            <a:endParaRPr lang="zh-TW" altLang="en-US" dirty="0" smtClean="0"/>
          </a:p>
        </p:txBody>
      </p:sp>
    </p:spTree>
    <p:extLst>
      <p:ext uri="{BB962C8B-B14F-4D97-AF65-F5344CB8AC3E}">
        <p14:creationId xmlns:p14="http://schemas.microsoft.com/office/powerpoint/2010/main" val="2049727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704E5872-4684-484C-8C26-B6671EB0D788}" type="slidenum">
              <a:rPr lang="zh-TW" altLang="en-US" sz="1200" smtClean="0">
                <a:latin typeface="Times New Roman" panose="02020603050405020304" pitchFamily="18" charset="0"/>
              </a:rPr>
              <a:pPr/>
              <a:t>8</a:t>
            </a:fld>
            <a:endParaRPr lang="en-US" altLang="zh-TW" sz="1200" smtClean="0">
              <a:latin typeface="Times New Roman" panose="02020603050405020304" pitchFamily="18"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p:spPr>
        <p:txBody>
          <a:bodyPr/>
          <a:lstStyle/>
          <a:p>
            <a:pPr eaLnBrk="1" hangingPunct="1"/>
            <a:r>
              <a:rPr lang="zh-CN" altLang="en-US" dirty="0" smtClean="0"/>
              <a:t>最好不需要或者需要简单的</a:t>
            </a:r>
            <a:r>
              <a:rPr lang="en-US" altLang="zh-CN" dirty="0" smtClean="0"/>
              <a:t>training</a:t>
            </a:r>
          </a:p>
          <a:p>
            <a:pPr eaLnBrk="1" hangingPunct="1"/>
            <a:r>
              <a:rPr lang="zh-CN" altLang="en-US" dirty="0" smtClean="0"/>
              <a:t>春晚羊羊</a:t>
            </a:r>
            <a:endParaRPr lang="en-US" altLang="zh-CN" dirty="0" smtClean="0"/>
          </a:p>
          <a:p>
            <a:pPr eaLnBrk="1" hangingPunct="1"/>
            <a:r>
              <a:rPr lang="en-US" altLang="zh-CN" dirty="0" smtClean="0"/>
              <a:t>data glove</a:t>
            </a:r>
            <a:r>
              <a:rPr lang="zh-CN" altLang="en-US" dirty="0" smtClean="0"/>
              <a:t>，</a:t>
            </a:r>
            <a:r>
              <a:rPr lang="en-US" altLang="zh-CN" dirty="0" smtClean="0"/>
              <a:t>google glass</a:t>
            </a:r>
          </a:p>
          <a:p>
            <a:pPr eaLnBrk="1" hangingPunct="1"/>
            <a:r>
              <a:rPr lang="en-US" altLang="zh-CN" dirty="0" err="1" smtClean="0"/>
              <a:t>kinect</a:t>
            </a:r>
            <a:r>
              <a:rPr lang="zh-CN" altLang="en-US" dirty="0" smtClean="0"/>
              <a:t>，全息投影</a:t>
            </a:r>
            <a:endParaRPr lang="zh-TW" altLang="en-US" dirty="0" smtClean="0"/>
          </a:p>
        </p:txBody>
      </p:sp>
    </p:spTree>
    <p:extLst>
      <p:ext uri="{BB962C8B-B14F-4D97-AF65-F5344CB8AC3E}">
        <p14:creationId xmlns:p14="http://schemas.microsoft.com/office/powerpoint/2010/main" val="3089334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lvl1pPr defTabSz="931863">
              <a:defRPr sz="2400">
                <a:solidFill>
                  <a:schemeClr val="tx1"/>
                </a:solidFill>
                <a:latin typeface="Tahoma" panose="020B0604030504040204" pitchFamily="34" charset="0"/>
              </a:defRPr>
            </a:lvl1pPr>
            <a:lvl2pPr marL="742950" indent="-285750" defTabSz="931863">
              <a:defRPr sz="2400">
                <a:solidFill>
                  <a:schemeClr val="tx1"/>
                </a:solidFill>
                <a:latin typeface="Tahoma" panose="020B0604030504040204" pitchFamily="34" charset="0"/>
              </a:defRPr>
            </a:lvl2pPr>
            <a:lvl3pPr marL="1143000" indent="-228600" defTabSz="931863">
              <a:defRPr sz="2400">
                <a:solidFill>
                  <a:schemeClr val="tx1"/>
                </a:solidFill>
                <a:latin typeface="Tahoma" panose="020B0604030504040204" pitchFamily="34" charset="0"/>
              </a:defRPr>
            </a:lvl3pPr>
            <a:lvl4pPr marL="1600200" indent="-228600" defTabSz="931863">
              <a:defRPr sz="2400">
                <a:solidFill>
                  <a:schemeClr val="tx1"/>
                </a:solidFill>
                <a:latin typeface="Tahoma" panose="020B0604030504040204" pitchFamily="34" charset="0"/>
              </a:defRPr>
            </a:lvl4pPr>
            <a:lvl5pPr marL="2057400" indent="-228600" defTabSz="931863">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B6F107DE-57B4-4A12-976E-44650E168AA7}" type="slidenum">
              <a:rPr lang="zh-TW" altLang="en-US" sz="1200" smtClean="0">
                <a:latin typeface="Times New Roman" panose="02020603050405020304" pitchFamily="18" charset="0"/>
              </a:rPr>
              <a:pPr/>
              <a:t>9</a:t>
            </a:fld>
            <a:endParaRPr lang="en-US" altLang="zh-TW" sz="1200" smtClean="0">
              <a:latin typeface="Times New Roman" panose="02020603050405020304" pitchFamily="18"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pPr eaLnBrk="1" hangingPunct="1"/>
            <a:endParaRPr lang="zh-TW" altLang="en-US" smtClean="0"/>
          </a:p>
        </p:txBody>
      </p:sp>
    </p:spTree>
    <p:extLst>
      <p:ext uri="{BB962C8B-B14F-4D97-AF65-F5344CB8AC3E}">
        <p14:creationId xmlns:p14="http://schemas.microsoft.com/office/powerpoint/2010/main" val="2615399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1769541"/>
            <a:ext cx="7080026" cy="1828801"/>
          </a:xfrm>
        </p:spPr>
        <p:txBody>
          <a:bodyPr anchor="b">
            <a:normAutofit/>
          </a:bodyPr>
          <a:lstStyle>
            <a:lvl1pPr algn="ctr">
              <a:defRPr sz="54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028020" y="3598339"/>
            <a:ext cx="7080026"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pPr>
              <a:defRPr/>
            </a:pPr>
            <a:endParaRPr lang="en-US" altLang="zh-TW"/>
          </a:p>
        </p:txBody>
      </p:sp>
      <p:sp>
        <p:nvSpPr>
          <p:cNvPr id="5" name="Footer Placeholder 4"/>
          <p:cNvSpPr>
            <a:spLocks noGrp="1"/>
          </p:cNvSpPr>
          <p:nvPr>
            <p:ph type="ftr" sz="quarter" idx="11"/>
          </p:nvPr>
        </p:nvSpPr>
        <p:spPr/>
        <p:txBody>
          <a:bodyPr/>
          <a:lstStyle/>
          <a:p>
            <a:pPr>
              <a:defRPr/>
            </a:pPr>
            <a:endParaRPr lang="en-US" altLang="zh-TW"/>
          </a:p>
        </p:txBody>
      </p:sp>
      <p:sp>
        <p:nvSpPr>
          <p:cNvPr id="6" name="Slide Number Placeholder 5"/>
          <p:cNvSpPr>
            <a:spLocks noGrp="1"/>
          </p:cNvSpPr>
          <p:nvPr>
            <p:ph type="sldNum" sz="quarter" idx="12"/>
          </p:nvPr>
        </p:nvSpPr>
        <p:spPr/>
        <p:txBody>
          <a:bodyPr/>
          <a:lstStyle/>
          <a:p>
            <a:pPr>
              <a:defRPr/>
            </a:pPr>
            <a:fld id="{75B77AB6-A536-43F3-9826-6CD10DB7A8AC}" type="slidenum">
              <a:rPr lang="zh-TW" altLang="en-US" smtClean="0"/>
              <a:pPr>
                <a:defRPr/>
              </a:pPr>
              <a:t>‹#›</a:t>
            </a:fld>
            <a:endParaRPr lang="en-US" altLang="zh-TW"/>
          </a:p>
        </p:txBody>
      </p:sp>
    </p:spTree>
    <p:extLst>
      <p:ext uri="{BB962C8B-B14F-4D97-AF65-F5344CB8AC3E}">
        <p14:creationId xmlns:p14="http://schemas.microsoft.com/office/powerpoint/2010/main" val="473507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pic>
        <p:nvPicPr>
          <p:cNvPr id="8" name="Picture 7" descr="Slate-V2-S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995" y="540085"/>
            <a:ext cx="7656010" cy="3834374"/>
          </a:xfrm>
          <a:prstGeom prst="rect">
            <a:avLst/>
          </a:prstGeom>
        </p:spPr>
      </p:pic>
      <p:sp>
        <p:nvSpPr>
          <p:cNvPr id="2" name="Title 1"/>
          <p:cNvSpPr>
            <a:spLocks noGrp="1"/>
          </p:cNvSpPr>
          <p:nvPr>
            <p:ph type="title"/>
          </p:nvPr>
        </p:nvSpPr>
        <p:spPr>
          <a:xfrm>
            <a:off x="685354" y="4565255"/>
            <a:ext cx="7766495" cy="543472"/>
          </a:xfrm>
        </p:spPr>
        <p:txBody>
          <a:bodyPr anchor="b">
            <a:normAutofit/>
          </a:bodyPr>
          <a:lstStyle>
            <a:lvl1pPr algn="ctr">
              <a:defRPr sz="28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926217" y="695010"/>
            <a:ext cx="7285600"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85346" y="5108728"/>
            <a:ext cx="776532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pPr>
              <a:defRPr/>
            </a:pPr>
            <a:endParaRPr lang="en-US" altLang="zh-TW"/>
          </a:p>
        </p:txBody>
      </p:sp>
      <p:sp>
        <p:nvSpPr>
          <p:cNvPr id="6" name="Footer Placeholder 5"/>
          <p:cNvSpPr>
            <a:spLocks noGrp="1"/>
          </p:cNvSpPr>
          <p:nvPr>
            <p:ph type="ftr" sz="quarter" idx="11"/>
          </p:nvPr>
        </p:nvSpPr>
        <p:spPr/>
        <p:txBody>
          <a:bodyPr/>
          <a:lstStyle/>
          <a:p>
            <a:pPr>
              <a:defRPr/>
            </a:pPr>
            <a:endParaRPr lang="en-US" altLang="zh-TW"/>
          </a:p>
        </p:txBody>
      </p:sp>
      <p:sp>
        <p:nvSpPr>
          <p:cNvPr id="7" name="Slide Number Placeholder 6"/>
          <p:cNvSpPr>
            <a:spLocks noGrp="1"/>
          </p:cNvSpPr>
          <p:nvPr>
            <p:ph type="sldNum" sz="quarter" idx="12"/>
          </p:nvPr>
        </p:nvSpPr>
        <p:spPr/>
        <p:txBody>
          <a:bodyPr/>
          <a:lstStyle/>
          <a:p>
            <a:pPr>
              <a:defRPr/>
            </a:pPr>
            <a:fld id="{E9C2C3DE-445A-4A22-8308-9ED99E091616}" type="slidenum">
              <a:rPr lang="zh-TW" altLang="en-US" smtClean="0"/>
              <a:pPr>
                <a:defRPr/>
              </a:pPr>
              <a:t>‹#›</a:t>
            </a:fld>
            <a:endParaRPr lang="en-US" altLang="zh-TW"/>
          </a:p>
        </p:txBody>
      </p:sp>
    </p:spTree>
    <p:extLst>
      <p:ext uri="{BB962C8B-B14F-4D97-AF65-F5344CB8AC3E}">
        <p14:creationId xmlns:p14="http://schemas.microsoft.com/office/powerpoint/2010/main" val="22463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85346" y="608437"/>
            <a:ext cx="7765322" cy="3534344"/>
          </a:xfrm>
        </p:spPr>
        <p:txBody>
          <a:bodyPr anchor="ctr"/>
          <a:lstStyle>
            <a:lvl1pPr>
              <a:defRPr sz="3200"/>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685346" y="4295180"/>
            <a:ext cx="7765322"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pPr>
              <a:defRPr/>
            </a:pPr>
            <a:endParaRPr lang="en-US" altLang="zh-TW"/>
          </a:p>
        </p:txBody>
      </p:sp>
      <p:sp>
        <p:nvSpPr>
          <p:cNvPr id="6" name="Footer Placeholder 5"/>
          <p:cNvSpPr>
            <a:spLocks noGrp="1"/>
          </p:cNvSpPr>
          <p:nvPr>
            <p:ph type="ftr" sz="quarter" idx="11"/>
          </p:nvPr>
        </p:nvSpPr>
        <p:spPr/>
        <p:txBody>
          <a:bodyPr/>
          <a:lstStyle/>
          <a:p>
            <a:pPr>
              <a:defRPr/>
            </a:pPr>
            <a:endParaRPr lang="en-US" altLang="zh-TW"/>
          </a:p>
        </p:txBody>
      </p:sp>
      <p:sp>
        <p:nvSpPr>
          <p:cNvPr id="7" name="Slide Number Placeholder 6"/>
          <p:cNvSpPr>
            <a:spLocks noGrp="1"/>
          </p:cNvSpPr>
          <p:nvPr>
            <p:ph type="sldNum" sz="quarter" idx="12"/>
          </p:nvPr>
        </p:nvSpPr>
        <p:spPr/>
        <p:txBody>
          <a:bodyPr/>
          <a:lstStyle/>
          <a:p>
            <a:pPr>
              <a:defRPr/>
            </a:pPr>
            <a:fld id="{E9C2C3DE-445A-4A22-8308-9ED99E091616}" type="slidenum">
              <a:rPr lang="zh-TW" altLang="en-US" smtClean="0"/>
              <a:pPr>
                <a:defRPr/>
              </a:pPr>
              <a:t>‹#›</a:t>
            </a:fld>
            <a:endParaRPr lang="en-US" altLang="zh-TW"/>
          </a:p>
        </p:txBody>
      </p:sp>
    </p:spTree>
    <p:extLst>
      <p:ext uri="{BB962C8B-B14F-4D97-AF65-F5344CB8AC3E}">
        <p14:creationId xmlns:p14="http://schemas.microsoft.com/office/powerpoint/2010/main" val="28162060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992904"/>
          </a:xfrm>
        </p:spPr>
        <p:txBody>
          <a:bodyPr anchor="ctr"/>
          <a:lstStyle>
            <a:lvl1pPr>
              <a:defRPr sz="3200"/>
            </a:lvl1pPr>
          </a:lstStyle>
          <a:p>
            <a:r>
              <a:rPr lang="zh-CN" altLang="en-US" smtClean="0"/>
              <a:t>单击此处编辑母版标题样式</a:t>
            </a:r>
            <a:endParaRPr lang="en-US" dirty="0"/>
          </a:p>
        </p:txBody>
      </p:sp>
      <p:sp>
        <p:nvSpPr>
          <p:cNvPr id="12" name="Text Placeholder 3"/>
          <p:cNvSpPr>
            <a:spLocks noGrp="1"/>
          </p:cNvSpPr>
          <p:nvPr>
            <p:ph type="body" sz="half" idx="13"/>
          </p:nvPr>
        </p:nvSpPr>
        <p:spPr>
          <a:xfrm>
            <a:off x="1290484" y="3610033"/>
            <a:ext cx="6564224"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4" name="Text Placeholder 3"/>
          <p:cNvSpPr>
            <a:spLocks noGrp="1"/>
          </p:cNvSpPr>
          <p:nvPr>
            <p:ph type="body" sz="half" idx="2"/>
          </p:nvPr>
        </p:nvSpPr>
        <p:spPr>
          <a:xfrm>
            <a:off x="685346" y="4304353"/>
            <a:ext cx="7765322"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pPr>
              <a:defRPr/>
            </a:pPr>
            <a:endParaRPr lang="en-US" altLang="zh-TW"/>
          </a:p>
        </p:txBody>
      </p:sp>
      <p:sp>
        <p:nvSpPr>
          <p:cNvPr id="6" name="Footer Placeholder 5"/>
          <p:cNvSpPr>
            <a:spLocks noGrp="1"/>
          </p:cNvSpPr>
          <p:nvPr>
            <p:ph type="ftr" sz="quarter" idx="11"/>
          </p:nvPr>
        </p:nvSpPr>
        <p:spPr/>
        <p:txBody>
          <a:bodyPr/>
          <a:lstStyle/>
          <a:p>
            <a:pPr>
              <a:defRPr/>
            </a:pPr>
            <a:endParaRPr lang="en-US" altLang="zh-TW"/>
          </a:p>
        </p:txBody>
      </p:sp>
      <p:sp>
        <p:nvSpPr>
          <p:cNvPr id="7" name="Slide Number Placeholder 6"/>
          <p:cNvSpPr>
            <a:spLocks noGrp="1"/>
          </p:cNvSpPr>
          <p:nvPr>
            <p:ph type="sldNum" sz="quarter" idx="12"/>
          </p:nvPr>
        </p:nvSpPr>
        <p:spPr/>
        <p:txBody>
          <a:bodyPr/>
          <a:lstStyle/>
          <a:p>
            <a:pPr>
              <a:defRPr/>
            </a:pPr>
            <a:fld id="{E9C2C3DE-445A-4A22-8308-9ED99E091616}" type="slidenum">
              <a:rPr lang="zh-TW" altLang="en-US" smtClean="0"/>
              <a:pPr>
                <a:defRPr/>
              </a:pPr>
              <a:t>‹#›</a:t>
            </a:fld>
            <a:endParaRPr lang="en-US" altLang="zh-TW"/>
          </a:p>
        </p:txBody>
      </p:sp>
      <p:sp>
        <p:nvSpPr>
          <p:cNvPr id="11" name="TextBox 10"/>
          <p:cNvSpPr txBox="1"/>
          <p:nvPr/>
        </p:nvSpPr>
        <p:spPr>
          <a:xfrm>
            <a:off x="627459" y="87391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7828359" y="2933245"/>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180374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85346" y="2126943"/>
            <a:ext cx="7765322" cy="2511835"/>
          </a:xfrm>
        </p:spPr>
        <p:txBody>
          <a:bodyPr anchor="b"/>
          <a:lstStyle>
            <a:lvl1pPr>
              <a:defRPr sz="3200"/>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685339" y="4650556"/>
            <a:ext cx="776414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pPr>
              <a:defRPr/>
            </a:pPr>
            <a:endParaRPr lang="en-US" altLang="zh-TW"/>
          </a:p>
        </p:txBody>
      </p:sp>
      <p:sp>
        <p:nvSpPr>
          <p:cNvPr id="6" name="Footer Placeholder 5"/>
          <p:cNvSpPr>
            <a:spLocks noGrp="1"/>
          </p:cNvSpPr>
          <p:nvPr>
            <p:ph type="ftr" sz="quarter" idx="11"/>
          </p:nvPr>
        </p:nvSpPr>
        <p:spPr/>
        <p:txBody>
          <a:bodyPr/>
          <a:lstStyle/>
          <a:p>
            <a:pPr>
              <a:defRPr/>
            </a:pPr>
            <a:endParaRPr lang="en-US" altLang="zh-TW"/>
          </a:p>
        </p:txBody>
      </p:sp>
      <p:sp>
        <p:nvSpPr>
          <p:cNvPr id="7" name="Slide Number Placeholder 6"/>
          <p:cNvSpPr>
            <a:spLocks noGrp="1"/>
          </p:cNvSpPr>
          <p:nvPr>
            <p:ph type="sldNum" sz="quarter" idx="12"/>
          </p:nvPr>
        </p:nvSpPr>
        <p:spPr/>
        <p:txBody>
          <a:bodyPr/>
          <a:lstStyle/>
          <a:p>
            <a:pPr>
              <a:defRPr/>
            </a:pPr>
            <a:fld id="{E9C2C3DE-445A-4A22-8308-9ED99E091616}" type="slidenum">
              <a:rPr lang="zh-TW" altLang="en-US" smtClean="0"/>
              <a:pPr>
                <a:defRPr/>
              </a:pPr>
              <a:t>‹#›</a:t>
            </a:fld>
            <a:endParaRPr lang="en-US" altLang="zh-TW"/>
          </a:p>
        </p:txBody>
      </p:sp>
    </p:spTree>
    <p:extLst>
      <p:ext uri="{BB962C8B-B14F-4D97-AF65-F5344CB8AC3E}">
        <p14:creationId xmlns:p14="http://schemas.microsoft.com/office/powerpoint/2010/main" val="9450592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15" name="Title 1"/>
          <p:cNvSpPr>
            <a:spLocks noGrp="1"/>
          </p:cNvSpPr>
          <p:nvPr>
            <p:ph type="title"/>
          </p:nvPr>
        </p:nvSpPr>
        <p:spPr>
          <a:xfrm>
            <a:off x="685346" y="609600"/>
            <a:ext cx="7765322" cy="970450"/>
          </a:xfrm>
        </p:spPr>
        <p:txBody>
          <a:bodyPr/>
          <a:lstStyle/>
          <a:p>
            <a:r>
              <a:rPr lang="zh-CN" altLang="en-US" smtClean="0"/>
              <a:t>单击此处编辑母版标题样式</a:t>
            </a:r>
            <a:endParaRPr lang="en-US" dirty="0"/>
          </a:p>
        </p:txBody>
      </p:sp>
      <p:sp>
        <p:nvSpPr>
          <p:cNvPr id="7" name="Text Placeholder 2"/>
          <p:cNvSpPr>
            <a:spLocks noGrp="1"/>
          </p:cNvSpPr>
          <p:nvPr>
            <p:ph type="body" idx="1"/>
          </p:nvPr>
        </p:nvSpPr>
        <p:spPr>
          <a:xfrm>
            <a:off x="685346"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8" name="Text Placeholder 3"/>
          <p:cNvSpPr>
            <a:spLocks noGrp="1"/>
          </p:cNvSpPr>
          <p:nvPr>
            <p:ph type="body" sz="half" idx="15"/>
          </p:nvPr>
        </p:nvSpPr>
        <p:spPr>
          <a:xfrm>
            <a:off x="68534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9" name="Text Placeholder 4"/>
          <p:cNvSpPr>
            <a:spLocks noGrp="1"/>
          </p:cNvSpPr>
          <p:nvPr>
            <p:ph type="body" sz="quarter" idx="3"/>
          </p:nvPr>
        </p:nvSpPr>
        <p:spPr>
          <a:xfrm>
            <a:off x="3335033"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10" name="Text Placeholder 3"/>
          <p:cNvSpPr>
            <a:spLocks noGrp="1"/>
          </p:cNvSpPr>
          <p:nvPr>
            <p:ph type="body" sz="half" idx="16"/>
          </p:nvPr>
        </p:nvSpPr>
        <p:spPr>
          <a:xfrm>
            <a:off x="333107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1" name="Text Placeholder 4"/>
          <p:cNvSpPr>
            <a:spLocks noGrp="1"/>
          </p:cNvSpPr>
          <p:nvPr>
            <p:ph type="body" sz="quarter" idx="13"/>
          </p:nvPr>
        </p:nvSpPr>
        <p:spPr>
          <a:xfrm>
            <a:off x="5974929"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12" name="Text Placeholder 3"/>
          <p:cNvSpPr>
            <a:spLocks noGrp="1"/>
          </p:cNvSpPr>
          <p:nvPr>
            <p:ph type="body" sz="half" idx="17"/>
          </p:nvPr>
        </p:nvSpPr>
        <p:spPr>
          <a:xfrm>
            <a:off x="5974929"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3" name="Date Placeholder 2"/>
          <p:cNvSpPr>
            <a:spLocks noGrp="1"/>
          </p:cNvSpPr>
          <p:nvPr>
            <p:ph type="dt" sz="half" idx="10"/>
          </p:nvPr>
        </p:nvSpPr>
        <p:spPr/>
        <p:txBody>
          <a:bodyPr/>
          <a:lstStyle/>
          <a:p>
            <a:pPr>
              <a:defRPr/>
            </a:pPr>
            <a:endParaRPr lang="en-US" altLang="zh-TW"/>
          </a:p>
        </p:txBody>
      </p:sp>
      <p:sp>
        <p:nvSpPr>
          <p:cNvPr id="4" name="Footer Placeholder 3"/>
          <p:cNvSpPr>
            <a:spLocks noGrp="1"/>
          </p:cNvSpPr>
          <p:nvPr>
            <p:ph type="ftr" sz="quarter" idx="11"/>
          </p:nvPr>
        </p:nvSpPr>
        <p:spPr/>
        <p:txBody>
          <a:bodyPr/>
          <a:lstStyle/>
          <a:p>
            <a:pPr>
              <a:defRPr/>
            </a:pPr>
            <a:endParaRPr lang="en-US" altLang="zh-TW"/>
          </a:p>
        </p:txBody>
      </p:sp>
      <p:sp>
        <p:nvSpPr>
          <p:cNvPr id="5" name="Slide Number Placeholder 4"/>
          <p:cNvSpPr>
            <a:spLocks noGrp="1"/>
          </p:cNvSpPr>
          <p:nvPr>
            <p:ph type="sldNum" sz="quarter" idx="12"/>
          </p:nvPr>
        </p:nvSpPr>
        <p:spPr/>
        <p:txBody>
          <a:bodyPr/>
          <a:lstStyle/>
          <a:p>
            <a:pPr>
              <a:defRPr/>
            </a:pPr>
            <a:fld id="{E9C2C3DE-445A-4A22-8308-9ED99E091616}" type="slidenum">
              <a:rPr lang="zh-TW" altLang="en-US" smtClean="0"/>
              <a:pPr>
                <a:defRPr/>
              </a:pPr>
              <a:t>‹#›</a:t>
            </a:fld>
            <a:endParaRPr lang="en-US" altLang="zh-TW"/>
          </a:p>
        </p:txBody>
      </p:sp>
    </p:spTree>
    <p:extLst>
      <p:ext uri="{BB962C8B-B14F-4D97-AF65-F5344CB8AC3E}">
        <p14:creationId xmlns:p14="http://schemas.microsoft.com/office/powerpoint/2010/main" val="41117361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pic>
        <p:nvPicPr>
          <p:cNvPr id="6" name="Picture 5"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239" y="1826045"/>
            <a:ext cx="2529046" cy="1833558"/>
          </a:xfrm>
          <a:prstGeom prst="rect">
            <a:avLst/>
          </a:prstGeom>
        </p:spPr>
      </p:pic>
      <p:pic>
        <p:nvPicPr>
          <p:cNvPr id="28" name="Picture 27"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3813" y="1826045"/>
            <a:ext cx="2529046" cy="1833558"/>
          </a:xfrm>
          <a:prstGeom prst="rect">
            <a:avLst/>
          </a:prstGeom>
        </p:spPr>
      </p:pic>
      <p:pic>
        <p:nvPicPr>
          <p:cNvPr id="29" name="Picture 28"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715" y="1826045"/>
            <a:ext cx="2529046" cy="1833558"/>
          </a:xfrm>
          <a:prstGeom prst="rect">
            <a:avLst/>
          </a:prstGeom>
        </p:spPr>
      </p:pic>
      <p:sp>
        <p:nvSpPr>
          <p:cNvPr id="30" name="Title 1"/>
          <p:cNvSpPr>
            <a:spLocks noGrp="1"/>
          </p:cNvSpPr>
          <p:nvPr>
            <p:ph type="title"/>
          </p:nvPr>
        </p:nvSpPr>
        <p:spPr>
          <a:xfrm>
            <a:off x="685346" y="609600"/>
            <a:ext cx="7765322" cy="970450"/>
          </a:xfrm>
        </p:spPr>
        <p:txBody>
          <a:bodyPr/>
          <a:lstStyle/>
          <a:p>
            <a:r>
              <a:rPr lang="zh-CN" altLang="en-US" smtClean="0"/>
              <a:t>单击此处编辑母版标题样式</a:t>
            </a:r>
            <a:endParaRPr lang="en-US" dirty="0"/>
          </a:p>
        </p:txBody>
      </p:sp>
      <p:sp>
        <p:nvSpPr>
          <p:cNvPr id="19" name="Text Placeholder 2"/>
          <p:cNvSpPr>
            <a:spLocks noGrp="1"/>
          </p:cNvSpPr>
          <p:nvPr>
            <p:ph type="body" idx="1"/>
          </p:nvPr>
        </p:nvSpPr>
        <p:spPr>
          <a:xfrm>
            <a:off x="685346"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20" name="Picture Placeholder 2"/>
          <p:cNvSpPr>
            <a:spLocks noGrp="1" noChangeAspect="1"/>
          </p:cNvSpPr>
          <p:nvPr>
            <p:ph type="pic" idx="15"/>
          </p:nvPr>
        </p:nvSpPr>
        <p:spPr>
          <a:xfrm>
            <a:off x="763577" y="1938918"/>
            <a:ext cx="2319276"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1" name="Text Placeholder 3"/>
          <p:cNvSpPr>
            <a:spLocks noGrp="1"/>
          </p:cNvSpPr>
          <p:nvPr>
            <p:ph type="body" sz="half" idx="18"/>
          </p:nvPr>
        </p:nvSpPr>
        <p:spPr>
          <a:xfrm>
            <a:off x="685346" y="4480369"/>
            <a:ext cx="2475738"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22" name="Text Placeholder 4"/>
          <p:cNvSpPr>
            <a:spLocks noGrp="1"/>
          </p:cNvSpPr>
          <p:nvPr>
            <p:ph type="body" sz="quarter" idx="3"/>
          </p:nvPr>
        </p:nvSpPr>
        <p:spPr>
          <a:xfrm>
            <a:off x="3332091"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23" name="Picture Placeholder 2"/>
          <p:cNvSpPr>
            <a:spLocks noGrp="1" noChangeAspect="1"/>
          </p:cNvSpPr>
          <p:nvPr>
            <p:ph type="pic" idx="21"/>
          </p:nvPr>
        </p:nvSpPr>
        <p:spPr>
          <a:xfrm>
            <a:off x="3409307" y="1939094"/>
            <a:ext cx="2319276"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4" name="Text Placeholder 3"/>
          <p:cNvSpPr>
            <a:spLocks noGrp="1"/>
          </p:cNvSpPr>
          <p:nvPr>
            <p:ph type="body" sz="half" idx="19"/>
          </p:nvPr>
        </p:nvSpPr>
        <p:spPr>
          <a:xfrm>
            <a:off x="3331075" y="4480368"/>
            <a:ext cx="2476753"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25" name="Text Placeholder 4"/>
          <p:cNvSpPr>
            <a:spLocks noGrp="1"/>
          </p:cNvSpPr>
          <p:nvPr>
            <p:ph type="body" sz="quarter" idx="13"/>
          </p:nvPr>
        </p:nvSpPr>
        <p:spPr>
          <a:xfrm>
            <a:off x="5975023"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26" name="Picture Placeholder 2"/>
          <p:cNvSpPr>
            <a:spLocks noGrp="1" noChangeAspect="1"/>
          </p:cNvSpPr>
          <p:nvPr>
            <p:ph type="pic" idx="22"/>
          </p:nvPr>
        </p:nvSpPr>
        <p:spPr>
          <a:xfrm>
            <a:off x="6056774" y="1934432"/>
            <a:ext cx="2319276"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27" name="Text Placeholder 3"/>
          <p:cNvSpPr>
            <a:spLocks noGrp="1"/>
          </p:cNvSpPr>
          <p:nvPr>
            <p:ph type="body" sz="half" idx="20"/>
          </p:nvPr>
        </p:nvSpPr>
        <p:spPr>
          <a:xfrm>
            <a:off x="5974929" y="4480366"/>
            <a:ext cx="2475738"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3" name="Date Placeholder 2"/>
          <p:cNvSpPr>
            <a:spLocks noGrp="1"/>
          </p:cNvSpPr>
          <p:nvPr>
            <p:ph type="dt" sz="half" idx="10"/>
          </p:nvPr>
        </p:nvSpPr>
        <p:spPr/>
        <p:txBody>
          <a:bodyPr/>
          <a:lstStyle/>
          <a:p>
            <a:pPr>
              <a:defRPr/>
            </a:pPr>
            <a:endParaRPr lang="en-US" altLang="zh-TW"/>
          </a:p>
        </p:txBody>
      </p:sp>
      <p:sp>
        <p:nvSpPr>
          <p:cNvPr id="4" name="Footer Placeholder 3"/>
          <p:cNvSpPr>
            <a:spLocks noGrp="1"/>
          </p:cNvSpPr>
          <p:nvPr>
            <p:ph type="ftr" sz="quarter" idx="11"/>
          </p:nvPr>
        </p:nvSpPr>
        <p:spPr/>
        <p:txBody>
          <a:bodyPr/>
          <a:lstStyle/>
          <a:p>
            <a:pPr>
              <a:defRPr/>
            </a:pPr>
            <a:endParaRPr lang="en-US" altLang="zh-TW"/>
          </a:p>
        </p:txBody>
      </p:sp>
      <p:sp>
        <p:nvSpPr>
          <p:cNvPr id="5" name="Slide Number Placeholder 4"/>
          <p:cNvSpPr>
            <a:spLocks noGrp="1"/>
          </p:cNvSpPr>
          <p:nvPr>
            <p:ph type="sldNum" sz="quarter" idx="12"/>
          </p:nvPr>
        </p:nvSpPr>
        <p:spPr/>
        <p:txBody>
          <a:bodyPr/>
          <a:lstStyle/>
          <a:p>
            <a:pPr>
              <a:defRPr/>
            </a:pPr>
            <a:fld id="{E9C2C3DE-445A-4A22-8308-9ED99E091616}" type="slidenum">
              <a:rPr lang="zh-TW" altLang="en-US" smtClean="0"/>
              <a:pPr>
                <a:defRPr/>
              </a:pPr>
              <a:t>‹#›</a:t>
            </a:fld>
            <a:endParaRPr lang="en-US" altLang="zh-TW"/>
          </a:p>
        </p:txBody>
      </p:sp>
    </p:spTree>
    <p:extLst>
      <p:ext uri="{BB962C8B-B14F-4D97-AF65-F5344CB8AC3E}">
        <p14:creationId xmlns:p14="http://schemas.microsoft.com/office/powerpoint/2010/main" val="38649055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endParaRPr lang="en-US" altLang="zh-TW"/>
          </a:p>
        </p:txBody>
      </p:sp>
      <p:sp>
        <p:nvSpPr>
          <p:cNvPr id="5" name="Footer Placeholder 4"/>
          <p:cNvSpPr>
            <a:spLocks noGrp="1"/>
          </p:cNvSpPr>
          <p:nvPr>
            <p:ph type="ftr" sz="quarter" idx="11"/>
          </p:nvPr>
        </p:nvSpPr>
        <p:spPr/>
        <p:txBody>
          <a:bodyPr/>
          <a:lstStyle/>
          <a:p>
            <a:pPr>
              <a:defRPr/>
            </a:pPr>
            <a:endParaRPr lang="en-US" altLang="zh-TW"/>
          </a:p>
        </p:txBody>
      </p:sp>
      <p:sp>
        <p:nvSpPr>
          <p:cNvPr id="6" name="Slide Number Placeholder 5"/>
          <p:cNvSpPr>
            <a:spLocks noGrp="1"/>
          </p:cNvSpPr>
          <p:nvPr>
            <p:ph type="sldNum" sz="quarter" idx="12"/>
          </p:nvPr>
        </p:nvSpPr>
        <p:spPr/>
        <p:txBody>
          <a:bodyPr/>
          <a:lstStyle/>
          <a:p>
            <a:pPr>
              <a:defRPr/>
            </a:pPr>
            <a:fld id="{AAE49EC9-DD13-454A-BEC9-CFD8877B7E7E}" type="slidenum">
              <a:rPr lang="zh-TW" altLang="en-US" smtClean="0"/>
              <a:pPr>
                <a:defRPr/>
              </a:pPr>
              <a:t>‹#›</a:t>
            </a:fld>
            <a:endParaRPr lang="en-US" altLang="zh-TW"/>
          </a:p>
        </p:txBody>
      </p:sp>
    </p:spTree>
    <p:extLst>
      <p:ext uri="{BB962C8B-B14F-4D97-AF65-F5344CB8AC3E}">
        <p14:creationId xmlns:p14="http://schemas.microsoft.com/office/powerpoint/2010/main" val="5885762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02" y="609600"/>
            <a:ext cx="1713365" cy="5181601"/>
          </a:xfrm>
        </p:spPr>
        <p:txBody>
          <a:bodyPr vert="eaVert"/>
          <a:lstStyle>
            <a:lvl1pPr algn="l">
              <a:defRPr/>
            </a:lvl1p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85347" y="609600"/>
            <a:ext cx="5937654" cy="5181601"/>
          </a:xfrm>
        </p:spPr>
        <p:txBody>
          <a:bodyPr vert="eaVert"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endParaRPr lang="en-US" altLang="zh-TW"/>
          </a:p>
        </p:txBody>
      </p:sp>
      <p:sp>
        <p:nvSpPr>
          <p:cNvPr id="5" name="Footer Placeholder 4"/>
          <p:cNvSpPr>
            <a:spLocks noGrp="1"/>
          </p:cNvSpPr>
          <p:nvPr>
            <p:ph type="ftr" sz="quarter" idx="11"/>
          </p:nvPr>
        </p:nvSpPr>
        <p:spPr/>
        <p:txBody>
          <a:bodyPr/>
          <a:lstStyle/>
          <a:p>
            <a:pPr>
              <a:defRPr/>
            </a:pPr>
            <a:endParaRPr lang="en-US" altLang="zh-TW"/>
          </a:p>
        </p:txBody>
      </p:sp>
      <p:sp>
        <p:nvSpPr>
          <p:cNvPr id="6" name="Slide Number Placeholder 5"/>
          <p:cNvSpPr>
            <a:spLocks noGrp="1"/>
          </p:cNvSpPr>
          <p:nvPr>
            <p:ph type="sldNum" sz="quarter" idx="12"/>
          </p:nvPr>
        </p:nvSpPr>
        <p:spPr/>
        <p:txBody>
          <a:bodyPr/>
          <a:lstStyle/>
          <a:p>
            <a:pPr>
              <a:defRPr/>
            </a:pPr>
            <a:fld id="{8361FA67-32DF-4801-A849-09D8367756AA}" type="slidenum">
              <a:rPr lang="zh-TW" altLang="en-US" smtClean="0"/>
              <a:pPr>
                <a:defRPr/>
              </a:pPr>
              <a:t>‹#›</a:t>
            </a:fld>
            <a:endParaRPr lang="en-US" altLang="zh-TW"/>
          </a:p>
        </p:txBody>
      </p:sp>
    </p:spTree>
    <p:extLst>
      <p:ext uri="{BB962C8B-B14F-4D97-AF65-F5344CB8AC3E}">
        <p14:creationId xmlns:p14="http://schemas.microsoft.com/office/powerpoint/2010/main" val="719981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endParaRPr lang="en-US" altLang="zh-TW"/>
          </a:p>
        </p:txBody>
      </p:sp>
      <p:sp>
        <p:nvSpPr>
          <p:cNvPr id="5" name="Footer Placeholder 4"/>
          <p:cNvSpPr>
            <a:spLocks noGrp="1"/>
          </p:cNvSpPr>
          <p:nvPr>
            <p:ph type="ftr" sz="quarter" idx="11"/>
          </p:nvPr>
        </p:nvSpPr>
        <p:spPr/>
        <p:txBody>
          <a:bodyPr/>
          <a:lstStyle/>
          <a:p>
            <a:pPr>
              <a:defRPr/>
            </a:pPr>
            <a:endParaRPr lang="en-US" altLang="zh-TW"/>
          </a:p>
        </p:txBody>
      </p:sp>
      <p:sp>
        <p:nvSpPr>
          <p:cNvPr id="6" name="Slide Number Placeholder 5"/>
          <p:cNvSpPr>
            <a:spLocks noGrp="1"/>
          </p:cNvSpPr>
          <p:nvPr>
            <p:ph type="sldNum" sz="quarter" idx="12"/>
          </p:nvPr>
        </p:nvSpPr>
        <p:spPr/>
        <p:txBody>
          <a:bodyPr/>
          <a:lstStyle/>
          <a:p>
            <a:pPr>
              <a:defRPr/>
            </a:pPr>
            <a:fld id="{B9CD4CCB-73CB-499F-9483-72A1F6A46DBE}" type="slidenum">
              <a:rPr lang="zh-TW" altLang="en-US" smtClean="0"/>
              <a:pPr>
                <a:defRPr/>
              </a:pPr>
              <a:t>‹#›</a:t>
            </a:fld>
            <a:endParaRPr lang="en-US" altLang="zh-TW"/>
          </a:p>
        </p:txBody>
      </p:sp>
    </p:spTree>
    <p:extLst>
      <p:ext uri="{BB962C8B-B14F-4D97-AF65-F5344CB8AC3E}">
        <p14:creationId xmlns:p14="http://schemas.microsoft.com/office/powerpoint/2010/main" val="823015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971551" y="1761068"/>
            <a:ext cx="7192913" cy="1828813"/>
          </a:xfrm>
        </p:spPr>
        <p:txBody>
          <a:bodyPr anchor="b"/>
          <a:lstStyle>
            <a:lvl1pPr algn="ctr">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971551" y="3589879"/>
            <a:ext cx="7192913"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pPr>
              <a:defRPr/>
            </a:pPr>
            <a:endParaRPr lang="en-US" altLang="zh-TW"/>
          </a:p>
        </p:txBody>
      </p:sp>
      <p:sp>
        <p:nvSpPr>
          <p:cNvPr id="5" name="Footer Placeholder 4"/>
          <p:cNvSpPr>
            <a:spLocks noGrp="1"/>
          </p:cNvSpPr>
          <p:nvPr>
            <p:ph type="ftr" sz="quarter" idx="11"/>
          </p:nvPr>
        </p:nvSpPr>
        <p:spPr/>
        <p:txBody>
          <a:bodyPr/>
          <a:lstStyle/>
          <a:p>
            <a:pPr>
              <a:defRPr/>
            </a:pPr>
            <a:endParaRPr lang="en-US" altLang="zh-TW"/>
          </a:p>
        </p:txBody>
      </p:sp>
      <p:sp>
        <p:nvSpPr>
          <p:cNvPr id="6" name="Slide Number Placeholder 5"/>
          <p:cNvSpPr>
            <a:spLocks noGrp="1"/>
          </p:cNvSpPr>
          <p:nvPr>
            <p:ph type="sldNum" sz="quarter" idx="12"/>
          </p:nvPr>
        </p:nvSpPr>
        <p:spPr/>
        <p:txBody>
          <a:bodyPr/>
          <a:lstStyle/>
          <a:p>
            <a:pPr>
              <a:defRPr/>
            </a:pPr>
            <a:fld id="{B2BC3B0A-9A00-4550-ACAD-06E36F744573}" type="slidenum">
              <a:rPr lang="zh-TW" altLang="en-US" smtClean="0"/>
              <a:pPr>
                <a:defRPr/>
              </a:pPr>
              <a:t>‹#›</a:t>
            </a:fld>
            <a:endParaRPr lang="en-US" altLang="zh-TW"/>
          </a:p>
        </p:txBody>
      </p:sp>
    </p:spTree>
    <p:extLst>
      <p:ext uri="{BB962C8B-B14F-4D97-AF65-F5344CB8AC3E}">
        <p14:creationId xmlns:p14="http://schemas.microsoft.com/office/powerpoint/2010/main" val="3558436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85347" y="1732449"/>
            <a:ext cx="3795373" cy="4058750"/>
          </a:xfrm>
        </p:spPr>
        <p:txBody>
          <a:bodyPr anchor="t">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52169" y="1732450"/>
            <a:ext cx="3798499" cy="4058751"/>
          </a:xfrm>
        </p:spPr>
        <p:txBody>
          <a:bodyPr anchor="t">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pPr>
              <a:defRPr/>
            </a:pPr>
            <a:endParaRPr lang="en-US" altLang="zh-TW"/>
          </a:p>
        </p:txBody>
      </p:sp>
      <p:sp>
        <p:nvSpPr>
          <p:cNvPr id="6" name="Footer Placeholder 5"/>
          <p:cNvSpPr>
            <a:spLocks noGrp="1"/>
          </p:cNvSpPr>
          <p:nvPr>
            <p:ph type="ftr" sz="quarter" idx="11"/>
          </p:nvPr>
        </p:nvSpPr>
        <p:spPr/>
        <p:txBody>
          <a:bodyPr/>
          <a:lstStyle/>
          <a:p>
            <a:pPr>
              <a:defRPr/>
            </a:pPr>
            <a:endParaRPr lang="en-US" altLang="zh-TW"/>
          </a:p>
        </p:txBody>
      </p:sp>
      <p:sp>
        <p:nvSpPr>
          <p:cNvPr id="7" name="Slide Number Placeholder 6"/>
          <p:cNvSpPr>
            <a:spLocks noGrp="1"/>
          </p:cNvSpPr>
          <p:nvPr>
            <p:ph type="sldNum" sz="quarter" idx="12"/>
          </p:nvPr>
        </p:nvSpPr>
        <p:spPr/>
        <p:txBody>
          <a:bodyPr/>
          <a:lstStyle/>
          <a:p>
            <a:pPr>
              <a:defRPr/>
            </a:pPr>
            <a:fld id="{CCD5E233-F18C-4DC5-93D6-052FE4DA490C}" type="slidenum">
              <a:rPr lang="zh-TW" altLang="en-US" smtClean="0"/>
              <a:pPr>
                <a:defRPr/>
              </a:pPr>
              <a:t>‹#›</a:t>
            </a:fld>
            <a:endParaRPr lang="en-US" altLang="zh-TW"/>
          </a:p>
        </p:txBody>
      </p:sp>
    </p:spTree>
    <p:extLst>
      <p:ext uri="{BB962C8B-B14F-4D97-AF65-F5344CB8AC3E}">
        <p14:creationId xmlns:p14="http://schemas.microsoft.com/office/powerpoint/2010/main" val="1737067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0" name="Picture 9"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345" y="1770323"/>
            <a:ext cx="3787423" cy="4112953"/>
          </a:xfrm>
          <a:prstGeom prst="rect">
            <a:avLst/>
          </a:prstGeom>
        </p:spPr>
      </p:pic>
      <p:pic>
        <p:nvPicPr>
          <p:cNvPr id="14" name="Picture 13"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3245" y="1770323"/>
            <a:ext cx="3787423" cy="4112953"/>
          </a:xfrm>
          <a:prstGeom prst="rect">
            <a:avLst/>
          </a:prstGeom>
        </p:spPr>
      </p:pic>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754404" y="1835254"/>
            <a:ext cx="3657258"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754404" y="2380138"/>
            <a:ext cx="3657258" cy="3411063"/>
          </a:xfrm>
        </p:spPr>
        <p:txBody>
          <a:bodyPr anchor="t">
            <a:normAutofit/>
          </a:bodyPr>
          <a:lstStyle>
            <a:lvl1pPr>
              <a:defRPr sz="1800"/>
            </a:lvl1pPr>
            <a:lvl2pPr>
              <a:defRPr sz="1600"/>
            </a:lvl2pPr>
            <a:lvl3pPr>
              <a:defRPr sz="1400"/>
            </a:lvl3pPr>
            <a:lvl4pPr>
              <a:defRPr sz="1200"/>
            </a:lvl4pPr>
            <a:lvl5pPr>
              <a:defRPr sz="12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721225" y="1835255"/>
            <a:ext cx="3671498"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721225" y="2380138"/>
            <a:ext cx="3671498" cy="3411063"/>
          </a:xfrm>
        </p:spPr>
        <p:txBody>
          <a:bodyPr anchor="t">
            <a:normAutofit/>
          </a:bodyPr>
          <a:lstStyle>
            <a:lvl1pPr>
              <a:defRPr sz="1800"/>
            </a:lvl1pPr>
            <a:lvl2pPr>
              <a:defRPr sz="1600"/>
            </a:lvl2pPr>
            <a:lvl3pPr>
              <a:defRPr sz="1400"/>
            </a:lvl3pPr>
            <a:lvl4pPr>
              <a:defRPr sz="1200"/>
            </a:lvl4pPr>
            <a:lvl5pPr>
              <a:defRPr sz="12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pPr>
              <a:defRPr/>
            </a:pPr>
            <a:endParaRPr lang="en-US" altLang="zh-TW"/>
          </a:p>
        </p:txBody>
      </p:sp>
      <p:sp>
        <p:nvSpPr>
          <p:cNvPr id="8" name="Footer Placeholder 7"/>
          <p:cNvSpPr>
            <a:spLocks noGrp="1"/>
          </p:cNvSpPr>
          <p:nvPr>
            <p:ph type="ftr" sz="quarter" idx="11"/>
          </p:nvPr>
        </p:nvSpPr>
        <p:spPr/>
        <p:txBody>
          <a:bodyPr/>
          <a:lstStyle/>
          <a:p>
            <a:pPr>
              <a:defRPr/>
            </a:pPr>
            <a:endParaRPr lang="en-US" altLang="zh-TW"/>
          </a:p>
        </p:txBody>
      </p:sp>
      <p:sp>
        <p:nvSpPr>
          <p:cNvPr id="9" name="Slide Number Placeholder 8"/>
          <p:cNvSpPr>
            <a:spLocks noGrp="1"/>
          </p:cNvSpPr>
          <p:nvPr>
            <p:ph type="sldNum" sz="quarter" idx="12"/>
          </p:nvPr>
        </p:nvSpPr>
        <p:spPr/>
        <p:txBody>
          <a:bodyPr/>
          <a:lstStyle/>
          <a:p>
            <a:pPr>
              <a:defRPr/>
            </a:pPr>
            <a:fld id="{55CA789B-D082-4F85-A170-B06446C3BDF3}" type="slidenum">
              <a:rPr lang="zh-TW" altLang="en-US" smtClean="0"/>
              <a:pPr>
                <a:defRPr/>
              </a:pPr>
              <a:t>‹#›</a:t>
            </a:fld>
            <a:endParaRPr lang="en-US" altLang="zh-TW"/>
          </a:p>
        </p:txBody>
      </p:sp>
    </p:spTree>
    <p:extLst>
      <p:ext uri="{BB962C8B-B14F-4D97-AF65-F5344CB8AC3E}">
        <p14:creationId xmlns:p14="http://schemas.microsoft.com/office/powerpoint/2010/main" val="4250261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pPr>
              <a:defRPr/>
            </a:pPr>
            <a:endParaRPr lang="en-US" altLang="zh-TW"/>
          </a:p>
        </p:txBody>
      </p:sp>
      <p:sp>
        <p:nvSpPr>
          <p:cNvPr id="4" name="Footer Placeholder 3"/>
          <p:cNvSpPr>
            <a:spLocks noGrp="1"/>
          </p:cNvSpPr>
          <p:nvPr>
            <p:ph type="ftr" sz="quarter" idx="11"/>
          </p:nvPr>
        </p:nvSpPr>
        <p:spPr/>
        <p:txBody>
          <a:bodyPr/>
          <a:lstStyle/>
          <a:p>
            <a:pPr>
              <a:defRPr/>
            </a:pPr>
            <a:endParaRPr lang="en-US" altLang="zh-TW"/>
          </a:p>
        </p:txBody>
      </p:sp>
      <p:sp>
        <p:nvSpPr>
          <p:cNvPr id="5" name="Slide Number Placeholder 4"/>
          <p:cNvSpPr>
            <a:spLocks noGrp="1"/>
          </p:cNvSpPr>
          <p:nvPr>
            <p:ph type="sldNum" sz="quarter" idx="12"/>
          </p:nvPr>
        </p:nvSpPr>
        <p:spPr/>
        <p:txBody>
          <a:bodyPr/>
          <a:lstStyle/>
          <a:p>
            <a:pPr>
              <a:defRPr/>
            </a:pPr>
            <a:fld id="{C5C527AC-74EB-4EE5-94EE-190C0152E5DA}" type="slidenum">
              <a:rPr lang="zh-TW" altLang="en-US" smtClean="0"/>
              <a:pPr>
                <a:defRPr/>
              </a:pPr>
              <a:t>‹#›</a:t>
            </a:fld>
            <a:endParaRPr lang="en-US" altLang="zh-TW"/>
          </a:p>
        </p:txBody>
      </p:sp>
    </p:spTree>
    <p:extLst>
      <p:ext uri="{BB962C8B-B14F-4D97-AF65-F5344CB8AC3E}">
        <p14:creationId xmlns:p14="http://schemas.microsoft.com/office/powerpoint/2010/main" val="2722013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ltLang="zh-TW"/>
          </a:p>
        </p:txBody>
      </p:sp>
      <p:sp>
        <p:nvSpPr>
          <p:cNvPr id="3" name="Footer Placeholder 2"/>
          <p:cNvSpPr>
            <a:spLocks noGrp="1"/>
          </p:cNvSpPr>
          <p:nvPr>
            <p:ph type="ftr" sz="quarter" idx="11"/>
          </p:nvPr>
        </p:nvSpPr>
        <p:spPr/>
        <p:txBody>
          <a:bodyPr/>
          <a:lstStyle/>
          <a:p>
            <a:pPr>
              <a:defRPr/>
            </a:pPr>
            <a:endParaRPr lang="en-US" altLang="zh-TW"/>
          </a:p>
        </p:txBody>
      </p:sp>
      <p:sp>
        <p:nvSpPr>
          <p:cNvPr id="4" name="Slide Number Placeholder 3"/>
          <p:cNvSpPr>
            <a:spLocks noGrp="1"/>
          </p:cNvSpPr>
          <p:nvPr>
            <p:ph type="sldNum" sz="quarter" idx="12"/>
          </p:nvPr>
        </p:nvSpPr>
        <p:spPr/>
        <p:txBody>
          <a:bodyPr/>
          <a:lstStyle/>
          <a:p>
            <a:pPr>
              <a:defRPr/>
            </a:pPr>
            <a:fld id="{BE21F828-2D39-48F5-B4EE-EC7CCB58113D}" type="slidenum">
              <a:rPr lang="zh-TW" altLang="en-US" smtClean="0"/>
              <a:pPr>
                <a:defRPr/>
              </a:pPr>
              <a:t>‹#›</a:t>
            </a:fld>
            <a:endParaRPr lang="en-US" altLang="zh-TW"/>
          </a:p>
        </p:txBody>
      </p:sp>
    </p:spTree>
    <p:extLst>
      <p:ext uri="{BB962C8B-B14F-4D97-AF65-F5344CB8AC3E}">
        <p14:creationId xmlns:p14="http://schemas.microsoft.com/office/powerpoint/2010/main" val="1471963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0"/>
            <a:ext cx="2780167" cy="1821918"/>
          </a:xfrm>
        </p:spPr>
        <p:txBody>
          <a:bodyPr anchor="b">
            <a:normAutofit/>
          </a:bodyPr>
          <a:lstStyle>
            <a:lvl1pPr algn="ctr">
              <a:defRPr sz="24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641725" y="609600"/>
            <a:ext cx="4808943" cy="5181600"/>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85347" y="2431518"/>
            <a:ext cx="2780167"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pPr>
              <a:defRPr/>
            </a:pPr>
            <a:endParaRPr lang="en-US" altLang="zh-TW"/>
          </a:p>
        </p:txBody>
      </p:sp>
      <p:sp>
        <p:nvSpPr>
          <p:cNvPr id="6" name="Footer Placeholder 5"/>
          <p:cNvSpPr>
            <a:spLocks noGrp="1"/>
          </p:cNvSpPr>
          <p:nvPr>
            <p:ph type="ftr" sz="quarter" idx="11"/>
          </p:nvPr>
        </p:nvSpPr>
        <p:spPr/>
        <p:txBody>
          <a:bodyPr/>
          <a:lstStyle/>
          <a:p>
            <a:pPr>
              <a:defRPr/>
            </a:pPr>
            <a:endParaRPr lang="en-US" altLang="zh-TW"/>
          </a:p>
        </p:txBody>
      </p:sp>
      <p:sp>
        <p:nvSpPr>
          <p:cNvPr id="7" name="Slide Number Placeholder 6"/>
          <p:cNvSpPr>
            <a:spLocks noGrp="1"/>
          </p:cNvSpPr>
          <p:nvPr>
            <p:ph type="sldNum" sz="quarter" idx="12"/>
          </p:nvPr>
        </p:nvSpPr>
        <p:spPr/>
        <p:txBody>
          <a:bodyPr/>
          <a:lstStyle/>
          <a:p>
            <a:pPr>
              <a:defRPr/>
            </a:pPr>
            <a:fld id="{82D47578-4A8C-4275-B392-43F1AAA4A0B6}" type="slidenum">
              <a:rPr lang="zh-TW" altLang="en-US" smtClean="0"/>
              <a:pPr>
                <a:defRPr/>
              </a:pPr>
              <a:t>‹#›</a:t>
            </a:fld>
            <a:endParaRPr lang="en-US" altLang="zh-TW"/>
          </a:p>
        </p:txBody>
      </p:sp>
    </p:spTree>
    <p:extLst>
      <p:ext uri="{BB962C8B-B14F-4D97-AF65-F5344CB8AC3E}">
        <p14:creationId xmlns:p14="http://schemas.microsoft.com/office/powerpoint/2010/main" val="2377764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12" name="Picture 11" descr="Slate-V2-S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987" y="609923"/>
            <a:ext cx="3428146" cy="5205472"/>
          </a:xfrm>
          <a:prstGeom prst="rect">
            <a:avLst/>
          </a:prstGeom>
        </p:spPr>
      </p:pic>
      <p:sp>
        <p:nvSpPr>
          <p:cNvPr id="2" name="Title 1"/>
          <p:cNvSpPr>
            <a:spLocks noGrp="1"/>
          </p:cNvSpPr>
          <p:nvPr>
            <p:ph type="title"/>
          </p:nvPr>
        </p:nvSpPr>
        <p:spPr>
          <a:xfrm>
            <a:off x="685347" y="609923"/>
            <a:ext cx="3924676" cy="1829338"/>
          </a:xfrm>
        </p:spPr>
        <p:txBody>
          <a:bodyPr anchor="b">
            <a:noAutofit/>
          </a:bodyPr>
          <a:lstStyle>
            <a:lvl1pPr algn="ctr">
              <a:defRPr sz="32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4976728" y="743989"/>
            <a:ext cx="3165375"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85347" y="2439261"/>
            <a:ext cx="3924676"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pPr>
              <a:defRPr/>
            </a:pPr>
            <a:endParaRPr lang="en-US" altLang="zh-TW"/>
          </a:p>
        </p:txBody>
      </p:sp>
      <p:sp>
        <p:nvSpPr>
          <p:cNvPr id="6" name="Footer Placeholder 5"/>
          <p:cNvSpPr>
            <a:spLocks noGrp="1"/>
          </p:cNvSpPr>
          <p:nvPr>
            <p:ph type="ftr" sz="quarter" idx="11"/>
          </p:nvPr>
        </p:nvSpPr>
        <p:spPr/>
        <p:txBody>
          <a:bodyPr/>
          <a:lstStyle/>
          <a:p>
            <a:pPr>
              <a:defRPr/>
            </a:pPr>
            <a:endParaRPr lang="en-US" altLang="zh-TW"/>
          </a:p>
        </p:txBody>
      </p:sp>
      <p:sp>
        <p:nvSpPr>
          <p:cNvPr id="7" name="Slide Number Placeholder 6"/>
          <p:cNvSpPr>
            <a:spLocks noGrp="1"/>
          </p:cNvSpPr>
          <p:nvPr>
            <p:ph type="sldNum" sz="quarter" idx="12"/>
          </p:nvPr>
        </p:nvSpPr>
        <p:spPr/>
        <p:txBody>
          <a:bodyPr/>
          <a:lstStyle/>
          <a:p>
            <a:pPr>
              <a:defRPr/>
            </a:pPr>
            <a:fld id="{B9D462DA-4C31-479E-96E8-20A498E018B2}" type="slidenum">
              <a:rPr lang="zh-TW" altLang="en-US" smtClean="0"/>
              <a:pPr>
                <a:defRPr/>
              </a:pPr>
              <a:t>‹#›</a:t>
            </a:fld>
            <a:endParaRPr lang="en-US" altLang="zh-TW"/>
          </a:p>
        </p:txBody>
      </p:sp>
    </p:spTree>
    <p:extLst>
      <p:ext uri="{BB962C8B-B14F-4D97-AF65-F5344CB8AC3E}">
        <p14:creationId xmlns:p14="http://schemas.microsoft.com/office/powerpoint/2010/main" val="2654226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6" y="609600"/>
            <a:ext cx="776532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85346" y="1732450"/>
            <a:ext cx="776532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5759052" y="5883276"/>
            <a:ext cx="20574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pPr>
              <a:defRPr/>
            </a:pPr>
            <a:endParaRPr lang="en-US" altLang="zh-TW"/>
          </a:p>
        </p:txBody>
      </p:sp>
      <p:sp>
        <p:nvSpPr>
          <p:cNvPr id="5" name="Footer Placeholder 4"/>
          <p:cNvSpPr>
            <a:spLocks noGrp="1"/>
          </p:cNvSpPr>
          <p:nvPr>
            <p:ph type="ftr" sz="quarter" idx="3"/>
          </p:nvPr>
        </p:nvSpPr>
        <p:spPr>
          <a:xfrm>
            <a:off x="685347" y="5883276"/>
            <a:ext cx="5004649"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pPr>
              <a:defRPr/>
            </a:pPr>
            <a:endParaRPr lang="en-US" altLang="zh-TW"/>
          </a:p>
        </p:txBody>
      </p:sp>
      <p:sp>
        <p:nvSpPr>
          <p:cNvPr id="6" name="Slide Number Placeholder 5"/>
          <p:cNvSpPr>
            <a:spLocks noGrp="1"/>
          </p:cNvSpPr>
          <p:nvPr>
            <p:ph type="sldNum" sz="quarter" idx="4"/>
          </p:nvPr>
        </p:nvSpPr>
        <p:spPr>
          <a:xfrm>
            <a:off x="7885509" y="5883276"/>
            <a:ext cx="565159"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pPr>
              <a:defRPr/>
            </a:pPr>
            <a:fld id="{E9C2C3DE-445A-4A22-8308-9ED99E091616}" type="slidenum">
              <a:rPr lang="zh-TW" altLang="en-US" smtClean="0"/>
              <a:pPr>
                <a:defRPr/>
              </a:pPr>
              <a:t>‹#›</a:t>
            </a:fld>
            <a:endParaRPr lang="en-US" altLang="zh-TW"/>
          </a:p>
        </p:txBody>
      </p:sp>
    </p:spTree>
    <p:extLst>
      <p:ext uri="{BB962C8B-B14F-4D97-AF65-F5344CB8AC3E}">
        <p14:creationId xmlns:p14="http://schemas.microsoft.com/office/powerpoint/2010/main" val="3274928223"/>
      </p:ext>
    </p:extLst>
  </p:cSld>
  <p:clrMap bg1="dk1" tx1="lt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www.parc.xerox.co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jersey.uoregon.edu/vlab/Cannon" TargetMode="External"/><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hyperlink" Target="http://ir.chem.cmu.edu/irproject/applets/virtuallab/" TargetMode="External"/><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hyperlink" Target="http://www.hhmi.org/biointeractive/museum/index.htm" TargetMode="Externa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hyperlink" Target="http://www.touchgraph.com/assets/applet/navigator/hashable.php?initial_id=ytsirklin"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hyperlink" Target="http://www.akamai.com/html/technology/dataviz1.html"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ttt.media.mit.edu/"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27.gi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www.markconnell.com/mark/default.asp"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9.xml"/><Relationship Id="rId1" Type="http://schemas.openxmlformats.org/officeDocument/2006/relationships/slideLayout" Target="../slideLayouts/slideLayout6.xml"/><Relationship Id="rId5" Type="http://schemas.openxmlformats.org/officeDocument/2006/relationships/image" Target="../media/image38.jpe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3.xml"/><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6.xml"/><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47.png"/></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Course Title</a:t>
            </a:r>
          </a:p>
        </p:txBody>
      </p:sp>
      <p:sp>
        <p:nvSpPr>
          <p:cNvPr id="5123" name="Rectangle 3"/>
          <p:cNvSpPr>
            <a:spLocks noGrp="1" noChangeArrowheads="1"/>
          </p:cNvSpPr>
          <p:nvPr>
            <p:ph idx="1"/>
          </p:nvPr>
        </p:nvSpPr>
        <p:spPr/>
        <p:txBody>
          <a:bodyPr/>
          <a:lstStyle/>
          <a:p>
            <a:pPr eaLnBrk="1" hangingPunct="1"/>
            <a:r>
              <a:rPr lang="en-US" altLang="zh-TW" dirty="0" smtClean="0">
                <a:ea typeface="新細明體" panose="02020500000000000000" pitchFamily="18" charset="-120"/>
              </a:rPr>
              <a:t>Human-Computer Interaction</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Importance of HCI</a:t>
            </a:r>
          </a:p>
        </p:txBody>
      </p:sp>
      <p:sp>
        <p:nvSpPr>
          <p:cNvPr id="68611" name="Rectangle 3"/>
          <p:cNvSpPr>
            <a:spLocks noGrp="1" noChangeArrowheads="1"/>
          </p:cNvSpPr>
          <p:nvPr>
            <p:ph idx="1"/>
          </p:nvPr>
        </p:nvSpPr>
        <p:spPr/>
        <p:txBody>
          <a:bodyPr/>
          <a:lstStyle/>
          <a:p>
            <a:pPr eaLnBrk="1" hangingPunct="1">
              <a:lnSpc>
                <a:spcPct val="90000"/>
              </a:lnSpc>
            </a:pPr>
            <a:r>
              <a:rPr lang="en-US" altLang="zh-TW" dirty="0" smtClean="0">
                <a:ea typeface="新細明體" panose="02020500000000000000" pitchFamily="18" charset="-120"/>
              </a:rPr>
              <a:t>Good HCI design is critical to</a:t>
            </a:r>
          </a:p>
          <a:p>
            <a:pPr lvl="1" eaLnBrk="1" hangingPunct="1">
              <a:lnSpc>
                <a:spcPct val="90000"/>
              </a:lnSpc>
            </a:pPr>
            <a:r>
              <a:rPr lang="en-US" altLang="zh-TW" dirty="0" smtClean="0">
                <a:ea typeface="新細明體" panose="02020500000000000000" pitchFamily="18" charset="-120"/>
              </a:rPr>
              <a:t>Success of products in marketplace</a:t>
            </a:r>
          </a:p>
          <a:p>
            <a:pPr lvl="1" eaLnBrk="1" hangingPunct="1">
              <a:lnSpc>
                <a:spcPct val="90000"/>
              </a:lnSpc>
            </a:pPr>
            <a:r>
              <a:rPr lang="en-US" altLang="zh-TW" dirty="0" smtClean="0">
                <a:ea typeface="新細明體" panose="02020500000000000000" pitchFamily="18" charset="-120"/>
              </a:rPr>
              <a:t>Safety, usefulness and pleasure of using computer-based systems.</a:t>
            </a:r>
          </a:p>
          <a:p>
            <a:pPr eaLnBrk="1" hangingPunct="1">
              <a:lnSpc>
                <a:spcPct val="90000"/>
              </a:lnSpc>
            </a:pPr>
            <a:r>
              <a:rPr lang="en-US" altLang="zh-TW" dirty="0" smtClean="0">
                <a:ea typeface="新細明體" panose="02020500000000000000" pitchFamily="18" charset="-120"/>
              </a:rPr>
              <a:t>Poor HCI design have led to several well-known catastrophes.</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Importance of HCI (cont’d)</a:t>
            </a:r>
          </a:p>
        </p:txBody>
      </p:sp>
      <p:sp>
        <p:nvSpPr>
          <p:cNvPr id="70659" name="Rectangle 3"/>
          <p:cNvSpPr>
            <a:spLocks noGrp="1" noChangeArrowheads="1"/>
          </p:cNvSpPr>
          <p:nvPr>
            <p:ph idx="1"/>
          </p:nvPr>
        </p:nvSpPr>
        <p:spPr/>
        <p:txBody>
          <a:bodyPr/>
          <a:lstStyle/>
          <a:p>
            <a:pPr eaLnBrk="1" hangingPunct="1"/>
            <a:r>
              <a:rPr lang="en-US" altLang="zh-TW" smtClean="0">
                <a:ea typeface="新細明體" panose="02020500000000000000" pitchFamily="18" charset="-120"/>
              </a:rPr>
              <a:t>Good HCI design can decrease costs and increase productivity due to</a:t>
            </a:r>
          </a:p>
          <a:p>
            <a:pPr lvl="1" eaLnBrk="1" hangingPunct="1"/>
            <a:r>
              <a:rPr lang="en-US" altLang="zh-TW" smtClean="0">
                <a:ea typeface="新細明體" panose="02020500000000000000" pitchFamily="18" charset="-120"/>
              </a:rPr>
              <a:t>Fewer errors</a:t>
            </a:r>
          </a:p>
          <a:p>
            <a:pPr lvl="1" eaLnBrk="1" hangingPunct="1"/>
            <a:r>
              <a:rPr lang="en-US" altLang="zh-TW" smtClean="0">
                <a:ea typeface="新細明體" panose="02020500000000000000" pitchFamily="18" charset="-120"/>
              </a:rPr>
              <a:t>Reduced user disruption</a:t>
            </a:r>
          </a:p>
          <a:p>
            <a:pPr lvl="1" eaLnBrk="1" hangingPunct="1"/>
            <a:r>
              <a:rPr lang="en-US" altLang="zh-TW" smtClean="0">
                <a:ea typeface="新細明體" panose="02020500000000000000" pitchFamily="18" charset="-120"/>
              </a:rPr>
              <a:t>Decreased task time</a:t>
            </a:r>
          </a:p>
          <a:p>
            <a:pPr lvl="1" eaLnBrk="1" hangingPunct="1"/>
            <a:r>
              <a:rPr lang="en-US" altLang="zh-TW" smtClean="0">
                <a:ea typeface="新細明體" panose="02020500000000000000" pitchFamily="18" charset="-120"/>
              </a:rPr>
              <a:t>Reduced burden on support staff</a:t>
            </a:r>
          </a:p>
          <a:p>
            <a:pPr lvl="1" eaLnBrk="1" hangingPunct="1"/>
            <a:r>
              <a:rPr lang="en-US" altLang="zh-TW" smtClean="0">
                <a:ea typeface="新細明體" panose="02020500000000000000" pitchFamily="18" charset="-120"/>
              </a:rPr>
              <a:t>Elimination of training</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Foundations of HCI</a:t>
            </a:r>
          </a:p>
        </p:txBody>
      </p:sp>
      <p:sp>
        <p:nvSpPr>
          <p:cNvPr id="72707" name="Rectangle 3"/>
          <p:cNvSpPr>
            <a:spLocks noGrp="1" noChangeArrowheads="1"/>
          </p:cNvSpPr>
          <p:nvPr>
            <p:ph idx="1"/>
          </p:nvPr>
        </p:nvSpPr>
        <p:spPr/>
        <p:txBody>
          <a:bodyPr/>
          <a:lstStyle/>
          <a:p>
            <a:pPr eaLnBrk="1" hangingPunct="1"/>
            <a:r>
              <a:rPr lang="en-US" altLang="zh-TW" dirty="0" smtClean="0">
                <a:ea typeface="新細明體" panose="02020500000000000000" pitchFamily="18" charset="-120"/>
              </a:rPr>
              <a:t>Computer science </a:t>
            </a:r>
          </a:p>
          <a:p>
            <a:pPr eaLnBrk="1" hangingPunct="1"/>
            <a:r>
              <a:rPr lang="en-US" altLang="zh-TW" dirty="0" smtClean="0">
                <a:ea typeface="新細明體" panose="02020500000000000000" pitchFamily="18" charset="-120"/>
              </a:rPr>
              <a:t>Psychology</a:t>
            </a:r>
          </a:p>
          <a:p>
            <a:pPr eaLnBrk="1" hangingPunct="1"/>
            <a:r>
              <a:rPr lang="en-US" altLang="zh-TW" dirty="0" smtClean="0">
                <a:ea typeface="新細明體" panose="02020500000000000000" pitchFamily="18" charset="-120"/>
              </a:rPr>
              <a:t>Sociology/anthropology</a:t>
            </a:r>
          </a:p>
          <a:p>
            <a:pPr eaLnBrk="1" hangingPunct="1"/>
            <a:r>
              <a:rPr lang="en-US" altLang="zh-TW" dirty="0" smtClean="0">
                <a:ea typeface="新細明體" panose="02020500000000000000" pitchFamily="18" charset="-120"/>
              </a:rPr>
              <a:t>Linguistics</a:t>
            </a:r>
          </a:p>
          <a:p>
            <a:pPr eaLnBrk="1" hangingPunct="1"/>
            <a:r>
              <a:rPr lang="en-US" altLang="zh-TW" dirty="0" smtClean="0">
                <a:ea typeface="新細明體" panose="02020500000000000000" pitchFamily="18" charset="-120"/>
              </a:rPr>
              <a:t>Artificial intelligence</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History of HCI</a:t>
            </a:r>
          </a:p>
        </p:txBody>
      </p:sp>
      <p:sp>
        <p:nvSpPr>
          <p:cNvPr id="74755" name="Rectangle 3"/>
          <p:cNvSpPr>
            <a:spLocks noGrp="1" noChangeArrowheads="1"/>
          </p:cNvSpPr>
          <p:nvPr>
            <p:ph idx="1"/>
          </p:nvPr>
        </p:nvSpPr>
        <p:spPr/>
        <p:txBody>
          <a:bodyPr/>
          <a:lstStyle/>
          <a:p>
            <a:pPr eaLnBrk="1" hangingPunct="1"/>
            <a:r>
              <a:rPr lang="en-US" altLang="zh-TW" dirty="0" smtClean="0">
                <a:ea typeface="新細明體" panose="02020500000000000000" pitchFamily="18" charset="-120"/>
              </a:rPr>
              <a:t>Direct manipulation of graphical objects.</a:t>
            </a:r>
          </a:p>
          <a:p>
            <a:pPr eaLnBrk="1" hangingPunct="1"/>
            <a:r>
              <a:rPr lang="en-US" altLang="zh-TW" dirty="0" smtClean="0">
                <a:ea typeface="新細明體" panose="02020500000000000000" pitchFamily="18" charset="-120"/>
              </a:rPr>
              <a:t>Windows</a:t>
            </a:r>
          </a:p>
          <a:p>
            <a:pPr eaLnBrk="1" hangingPunct="1"/>
            <a:r>
              <a:rPr lang="en-US" altLang="zh-TW" dirty="0" smtClean="0">
                <a:ea typeface="新細明體" panose="02020500000000000000" pitchFamily="18" charset="-120"/>
              </a:rPr>
              <a:t>Hypertext</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normAutofit fontScale="90000"/>
          </a:bodyPr>
          <a:lstStyle/>
          <a:p>
            <a:pPr eaLnBrk="1" hangingPunct="1"/>
            <a:r>
              <a:rPr lang="en-US" altLang="zh-TW" smtClean="0">
                <a:ea typeface="新細明體" panose="02020500000000000000" pitchFamily="18" charset="-120"/>
              </a:rPr>
              <a:t>Direct manipulation of graphical objects</a:t>
            </a:r>
          </a:p>
        </p:txBody>
      </p:sp>
      <p:sp>
        <p:nvSpPr>
          <p:cNvPr id="76803" name="Rectangle 3"/>
          <p:cNvSpPr>
            <a:spLocks noGrp="1" noChangeArrowheads="1"/>
          </p:cNvSpPr>
          <p:nvPr>
            <p:ph idx="1"/>
          </p:nvPr>
        </p:nvSpPr>
        <p:spPr/>
        <p:txBody>
          <a:bodyPr>
            <a:normAutofit/>
          </a:bodyPr>
          <a:lstStyle/>
          <a:p>
            <a:pPr eaLnBrk="1" hangingPunct="1"/>
            <a:r>
              <a:rPr lang="en-US" altLang="zh-TW" dirty="0" smtClean="0">
                <a:ea typeface="新細明體" panose="02020500000000000000" pitchFamily="18" charset="-120"/>
              </a:rPr>
              <a:t>First demonstrated by Ivan Sutherland in Sketchpad</a:t>
            </a:r>
          </a:p>
          <a:p>
            <a:pPr lvl="1" eaLnBrk="1" hangingPunct="1"/>
            <a:r>
              <a:rPr lang="en-US" altLang="zh-TW" dirty="0" smtClean="0">
                <a:ea typeface="新細明體" panose="02020500000000000000" pitchFamily="18" charset="-120"/>
              </a:rPr>
              <a:t>Use light pen to manipulate objects.</a:t>
            </a:r>
          </a:p>
          <a:p>
            <a:pPr eaLnBrk="1" hangingPunct="1"/>
            <a:r>
              <a:rPr lang="en-US" altLang="zh-TW" dirty="0" smtClean="0">
                <a:ea typeface="新細明體" panose="02020500000000000000" pitchFamily="18" charset="-120"/>
              </a:rPr>
              <a:t>Most of the direct manipulation techniques are developed in </a:t>
            </a:r>
            <a:r>
              <a:rPr lang="en-US" altLang="zh-TW" dirty="0" smtClean="0">
                <a:ea typeface="新細明體" panose="02020500000000000000" pitchFamily="18" charset="-120"/>
                <a:hlinkClick r:id="rId3"/>
              </a:rPr>
              <a:t>Xerox PARC </a:t>
            </a:r>
            <a:r>
              <a:rPr lang="en-US" altLang="zh-TW" dirty="0" smtClean="0">
                <a:ea typeface="新細明體" panose="02020500000000000000" pitchFamily="18" charset="-120"/>
              </a:rPr>
              <a:t>in 1970’s.</a:t>
            </a:r>
          </a:p>
          <a:p>
            <a:pPr eaLnBrk="1" hangingPunct="1"/>
            <a:r>
              <a:rPr lang="en-US" altLang="zh-TW" dirty="0" smtClean="0">
                <a:ea typeface="新細明體" panose="02020500000000000000" pitchFamily="18" charset="-120"/>
              </a:rPr>
              <a:t>“Direct Manipulation” was first coined by Ben </a:t>
            </a:r>
            <a:r>
              <a:rPr lang="en-US" altLang="zh-TW" dirty="0" err="1" smtClean="0">
                <a:ea typeface="新細明體" panose="02020500000000000000" pitchFamily="18" charset="-120"/>
              </a:rPr>
              <a:t>Shneiderman</a:t>
            </a:r>
            <a:r>
              <a:rPr lang="en-US" altLang="zh-TW" dirty="0" smtClean="0">
                <a:ea typeface="新細明體" panose="02020500000000000000" pitchFamily="18" charset="-120"/>
              </a:rPr>
              <a:t> (University of Maryland).</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Windows</a:t>
            </a:r>
          </a:p>
        </p:txBody>
      </p:sp>
      <p:sp>
        <p:nvSpPr>
          <p:cNvPr id="78851" name="Rectangle 3"/>
          <p:cNvSpPr>
            <a:spLocks noGrp="1" noChangeArrowheads="1"/>
          </p:cNvSpPr>
          <p:nvPr>
            <p:ph idx="1"/>
          </p:nvPr>
        </p:nvSpPr>
        <p:spPr/>
        <p:txBody>
          <a:bodyPr/>
          <a:lstStyle/>
          <a:p>
            <a:pPr eaLnBrk="1" hangingPunct="1"/>
            <a:r>
              <a:rPr lang="en-US" altLang="zh-TW" dirty="0" smtClean="0">
                <a:ea typeface="新細明體" panose="02020500000000000000" pitchFamily="18" charset="-120"/>
              </a:rPr>
              <a:t>Tiled windows</a:t>
            </a:r>
          </a:p>
          <a:p>
            <a:pPr lvl="1" eaLnBrk="1" hangingPunct="1"/>
            <a:r>
              <a:rPr lang="en-US" altLang="zh-TW" dirty="0" smtClean="0">
                <a:ea typeface="新細明體" panose="02020500000000000000" pitchFamily="18" charset="-120"/>
              </a:rPr>
              <a:t>First demonstrated by </a:t>
            </a:r>
            <a:r>
              <a:rPr lang="en-US" altLang="zh-TW" dirty="0" err="1" smtClean="0">
                <a:ea typeface="新細明體" panose="02020500000000000000" pitchFamily="18" charset="-120"/>
              </a:rPr>
              <a:t>Engelbart</a:t>
            </a:r>
            <a:r>
              <a:rPr lang="en-US" altLang="zh-TW" dirty="0" smtClean="0">
                <a:ea typeface="新細明體" panose="02020500000000000000" pitchFamily="18" charset="-120"/>
              </a:rPr>
              <a:t>.</a:t>
            </a:r>
          </a:p>
          <a:p>
            <a:pPr lvl="1" eaLnBrk="1" hangingPunct="1"/>
            <a:r>
              <a:rPr lang="en-US" altLang="zh-TW" dirty="0" smtClean="0">
                <a:ea typeface="新細明體" panose="02020500000000000000" pitchFamily="18" charset="-120"/>
              </a:rPr>
              <a:t>Other systems: COPILOT, </a:t>
            </a:r>
            <a:r>
              <a:rPr lang="en-US" altLang="zh-TW" dirty="0" err="1" smtClean="0">
                <a:ea typeface="新細明體" panose="02020500000000000000" pitchFamily="18" charset="-120"/>
              </a:rPr>
              <a:t>Emacs</a:t>
            </a:r>
            <a:r>
              <a:rPr lang="en-US" altLang="zh-TW" dirty="0" smtClean="0">
                <a:ea typeface="新細明體" panose="02020500000000000000" pitchFamily="18" charset="-120"/>
              </a:rPr>
              <a:t>.</a:t>
            </a:r>
          </a:p>
          <a:p>
            <a:pPr eaLnBrk="1" hangingPunct="1"/>
            <a:r>
              <a:rPr lang="en-US" altLang="zh-TW" dirty="0" smtClean="0">
                <a:ea typeface="新細明體" panose="02020500000000000000" pitchFamily="18" charset="-120"/>
              </a:rPr>
              <a:t>Overlapping windows</a:t>
            </a:r>
          </a:p>
          <a:p>
            <a:pPr lvl="1" eaLnBrk="1" hangingPunct="1"/>
            <a:r>
              <a:rPr lang="en-US" altLang="zh-TW" dirty="0" smtClean="0">
                <a:ea typeface="新細明體" panose="02020500000000000000" pitchFamily="18" charset="-120"/>
              </a:rPr>
              <a:t>First proposed by Alan Kay </a:t>
            </a:r>
          </a:p>
          <a:p>
            <a:pPr lvl="1" eaLnBrk="1" hangingPunct="1"/>
            <a:r>
              <a:rPr lang="en-US" altLang="zh-TW" dirty="0" smtClean="0">
                <a:ea typeface="新細明體" panose="02020500000000000000" pitchFamily="18" charset="-120"/>
              </a:rPr>
              <a:t>Used in the Smalltalk system (Xerox PARC)</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Hypertext</a:t>
            </a:r>
          </a:p>
        </p:txBody>
      </p:sp>
      <p:sp>
        <p:nvSpPr>
          <p:cNvPr id="80899" name="Rectangle 3"/>
          <p:cNvSpPr>
            <a:spLocks noGrp="1" noChangeArrowheads="1"/>
          </p:cNvSpPr>
          <p:nvPr>
            <p:ph idx="1"/>
          </p:nvPr>
        </p:nvSpPr>
        <p:spPr/>
        <p:txBody>
          <a:bodyPr/>
          <a:lstStyle/>
          <a:p>
            <a:pPr eaLnBrk="1" hangingPunct="1"/>
            <a:r>
              <a:rPr lang="en-US" altLang="zh-TW" smtClean="0">
                <a:ea typeface="新細明體" panose="02020500000000000000" pitchFamily="18" charset="-120"/>
              </a:rPr>
              <a:t>Original idea is credited to Vannevar Bush</a:t>
            </a:r>
          </a:p>
          <a:p>
            <a:pPr eaLnBrk="1" hangingPunct="1"/>
            <a:r>
              <a:rPr lang="en-US" altLang="zh-TW" smtClean="0">
                <a:ea typeface="新細明體" panose="02020500000000000000" pitchFamily="18" charset="-120"/>
              </a:rPr>
              <a:t>The term “hypertext” is first coined by Ted Nelson.</a:t>
            </a:r>
          </a:p>
          <a:p>
            <a:pPr eaLnBrk="1" hangingPunct="1"/>
            <a:r>
              <a:rPr lang="en-US" altLang="zh-TW" smtClean="0">
                <a:ea typeface="新細明體" panose="02020500000000000000" pitchFamily="18" charset="-120"/>
              </a:rPr>
              <a:t>Ben Shneiderman’s Hyperties</a:t>
            </a:r>
          </a:p>
          <a:p>
            <a:pPr lvl="1" eaLnBrk="1" hangingPunct="1"/>
            <a:r>
              <a:rPr lang="en-US" altLang="zh-TW" smtClean="0">
                <a:ea typeface="新細明體" panose="02020500000000000000" pitchFamily="18" charset="-120"/>
              </a:rPr>
              <a:t>First system where highlighted items in the text could be selected to go to other pages.</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Hypertext (cont’d)</a:t>
            </a:r>
          </a:p>
        </p:txBody>
      </p:sp>
      <p:sp>
        <p:nvSpPr>
          <p:cNvPr id="82947" name="Rectangle 3"/>
          <p:cNvSpPr>
            <a:spLocks noGrp="1" noChangeArrowheads="1"/>
          </p:cNvSpPr>
          <p:nvPr>
            <p:ph idx="1"/>
          </p:nvPr>
        </p:nvSpPr>
        <p:spPr/>
        <p:txBody>
          <a:bodyPr/>
          <a:lstStyle/>
          <a:p>
            <a:pPr eaLnBrk="1" hangingPunct="1"/>
            <a:r>
              <a:rPr lang="en-US" altLang="zh-TW" smtClean="0">
                <a:ea typeface="新細明體" panose="02020500000000000000" pitchFamily="18" charset="-120"/>
              </a:rPr>
              <a:t>Apple Hypercard further popularizes the idea to a wide audience.</a:t>
            </a:r>
          </a:p>
          <a:p>
            <a:pPr eaLnBrk="1" hangingPunct="1"/>
            <a:r>
              <a:rPr lang="en-US" altLang="zh-TW" smtClean="0">
                <a:ea typeface="新細明體" panose="02020500000000000000" pitchFamily="18" charset="-120"/>
              </a:rPr>
              <a:t>Tim Berners-Lee’s adoption of hypertext in browser leads to spectacular growth of the World Wide Web.</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HCI Applications</a:t>
            </a:r>
          </a:p>
        </p:txBody>
      </p:sp>
      <p:sp>
        <p:nvSpPr>
          <p:cNvPr id="84995" name="Rectangle 3"/>
          <p:cNvSpPr>
            <a:spLocks noGrp="1" noChangeArrowheads="1"/>
          </p:cNvSpPr>
          <p:nvPr>
            <p:ph idx="1"/>
          </p:nvPr>
        </p:nvSpPr>
        <p:spPr/>
        <p:txBody>
          <a:bodyPr/>
          <a:lstStyle/>
          <a:p>
            <a:pPr eaLnBrk="1" hangingPunct="1"/>
            <a:r>
              <a:rPr lang="en-US" altLang="zh-TW" smtClean="0">
                <a:ea typeface="新細明體" panose="02020500000000000000" pitchFamily="18" charset="-120"/>
              </a:rPr>
              <a:t>Multimedia information retrieval.</a:t>
            </a:r>
          </a:p>
          <a:p>
            <a:pPr eaLnBrk="1" hangingPunct="1"/>
            <a:r>
              <a:rPr lang="en-US" altLang="zh-TW" smtClean="0">
                <a:ea typeface="新細明體" panose="02020500000000000000" pitchFamily="18" charset="-120"/>
              </a:rPr>
              <a:t>Education</a:t>
            </a:r>
          </a:p>
          <a:p>
            <a:pPr eaLnBrk="1" hangingPunct="1"/>
            <a:r>
              <a:rPr lang="en-US" altLang="zh-TW" smtClean="0">
                <a:ea typeface="新細明體" panose="02020500000000000000" pitchFamily="18" charset="-120"/>
              </a:rPr>
              <a:t>Interface for security enforcement</a:t>
            </a:r>
          </a:p>
          <a:p>
            <a:pPr eaLnBrk="1" hangingPunct="1"/>
            <a:r>
              <a:rPr lang="en-US" altLang="zh-TW" smtClean="0">
                <a:ea typeface="新細明體" panose="02020500000000000000" pitchFamily="18" charset="-120"/>
              </a:rPr>
              <a:t>Information visualization</a:t>
            </a:r>
          </a:p>
          <a:p>
            <a:pPr eaLnBrk="1" hangingPunct="1"/>
            <a:r>
              <a:rPr lang="en-US" altLang="zh-TW" smtClean="0">
                <a:ea typeface="新細明體" panose="02020500000000000000" pitchFamily="18" charset="-120"/>
              </a:rPr>
              <a:t>Computer-mediated communication</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lang="en-US" altLang="zh-TW" dirty="0" smtClean="0">
                <a:ea typeface="新細明體" panose="02020500000000000000" pitchFamily="18" charset="-120"/>
              </a:rPr>
              <a:t>Multimedia Information Retrieval</a:t>
            </a:r>
          </a:p>
        </p:txBody>
      </p:sp>
      <p:sp>
        <p:nvSpPr>
          <p:cNvPr id="87043" name="Rectangle 3"/>
          <p:cNvSpPr>
            <a:spLocks noGrp="1" noChangeArrowheads="1"/>
          </p:cNvSpPr>
          <p:nvPr>
            <p:ph idx="1"/>
          </p:nvPr>
        </p:nvSpPr>
        <p:spPr/>
        <p:txBody>
          <a:bodyPr/>
          <a:lstStyle/>
          <a:p>
            <a:pPr eaLnBrk="1" hangingPunct="1"/>
            <a:r>
              <a:rPr lang="en-US" altLang="zh-TW" dirty="0" smtClean="0">
                <a:ea typeface="新細明體" panose="02020500000000000000" pitchFamily="18" charset="-120"/>
              </a:rPr>
              <a:t>In many cases, multimedia contents cannot be easily characterized by specific keywords.</a:t>
            </a:r>
          </a:p>
          <a:p>
            <a:pPr eaLnBrk="1" hangingPunct="1"/>
            <a:r>
              <a:rPr lang="en-US" altLang="zh-TW" dirty="0" smtClean="0">
                <a:ea typeface="新細明體" panose="02020500000000000000" pitchFamily="18" charset="-120"/>
              </a:rPr>
              <a:t>Interfaces equipped with alternative querying mechanisms, such as example-based query specification, are required for effective retrieval.</a:t>
            </a:r>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t="26258"/>
          <a:stretch/>
        </p:blipFill>
        <p:spPr>
          <a:xfrm>
            <a:off x="1295400" y="4114800"/>
            <a:ext cx="6779340" cy="1069974"/>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Lecturer</a:t>
            </a:r>
          </a:p>
        </p:txBody>
      </p:sp>
      <p:sp>
        <p:nvSpPr>
          <p:cNvPr id="7171" name="Rectangle 3"/>
          <p:cNvSpPr>
            <a:spLocks noGrp="1" noChangeArrowheads="1"/>
          </p:cNvSpPr>
          <p:nvPr>
            <p:ph idx="1"/>
          </p:nvPr>
        </p:nvSpPr>
        <p:spPr/>
        <p:txBody>
          <a:bodyPr/>
          <a:lstStyle/>
          <a:p>
            <a:pPr eaLnBrk="1" hangingPunct="1"/>
            <a:r>
              <a:rPr lang="en-US" altLang="zh-TW" dirty="0" smtClean="0">
                <a:ea typeface="新細明體" panose="02020500000000000000" pitchFamily="18" charset="-120"/>
              </a:rPr>
              <a:t>Ying Shen</a:t>
            </a:r>
          </a:p>
          <a:p>
            <a:pPr lvl="1" eaLnBrk="1" hangingPunct="1"/>
            <a:r>
              <a:rPr lang="en-US" altLang="zh-TW" dirty="0" smtClean="0">
                <a:ea typeface="新細明體" panose="02020500000000000000" pitchFamily="18" charset="-120"/>
              </a:rPr>
              <a:t>Room:  408R, </a:t>
            </a:r>
            <a:r>
              <a:rPr lang="en-US" altLang="zh-TW" dirty="0" err="1" smtClean="0">
                <a:ea typeface="新細明體" panose="02020500000000000000" pitchFamily="18" charset="-120"/>
              </a:rPr>
              <a:t>Jishi</a:t>
            </a:r>
            <a:r>
              <a:rPr lang="en-US" altLang="zh-TW" dirty="0" smtClean="0">
                <a:ea typeface="新細明體" panose="02020500000000000000" pitchFamily="18" charset="-120"/>
              </a:rPr>
              <a:t> Building</a:t>
            </a:r>
          </a:p>
          <a:p>
            <a:pPr lvl="1" eaLnBrk="1" hangingPunct="1"/>
            <a:r>
              <a:rPr lang="en-US" altLang="zh-TW" dirty="0" smtClean="0">
                <a:ea typeface="新細明體" panose="02020500000000000000" pitchFamily="18" charset="-120"/>
              </a:rPr>
              <a:t>Tel:  6958 9976</a:t>
            </a:r>
          </a:p>
          <a:p>
            <a:pPr lvl="1" eaLnBrk="1" hangingPunct="1"/>
            <a:r>
              <a:rPr lang="en-US" altLang="zh-TW" dirty="0" smtClean="0">
                <a:ea typeface="新細明體" panose="02020500000000000000" pitchFamily="18" charset="-120"/>
              </a:rPr>
              <a:t>E-mail: yingshen@tongji.edu.cn</a:t>
            </a:r>
          </a:p>
          <a:p>
            <a:r>
              <a:rPr lang="en-US" altLang="zh-TW" dirty="0" smtClean="0">
                <a:ea typeface="新細明體" panose="02020500000000000000" pitchFamily="18" charset="-120"/>
              </a:rPr>
              <a:t>TA: TBA</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Multimedia Search Engine</a:t>
            </a:r>
          </a:p>
        </p:txBody>
      </p:sp>
      <p:pic>
        <p:nvPicPr>
          <p:cNvPr id="89091" name="Picture 3" descr="fullscre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057400"/>
            <a:ext cx="6019800" cy="437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Education </a:t>
            </a:r>
          </a:p>
        </p:txBody>
      </p:sp>
      <p:sp>
        <p:nvSpPr>
          <p:cNvPr id="91139" name="Rectangle 3"/>
          <p:cNvSpPr>
            <a:spLocks noGrp="1" noChangeArrowheads="1"/>
          </p:cNvSpPr>
          <p:nvPr>
            <p:ph idx="1"/>
          </p:nvPr>
        </p:nvSpPr>
        <p:spPr/>
        <p:txBody>
          <a:bodyPr>
            <a:normAutofit/>
          </a:bodyPr>
          <a:lstStyle/>
          <a:p>
            <a:pPr eaLnBrk="1" hangingPunct="1">
              <a:lnSpc>
                <a:spcPct val="90000"/>
              </a:lnSpc>
            </a:pPr>
            <a:r>
              <a:rPr lang="en-US" altLang="zh-TW" dirty="0" smtClean="0">
                <a:ea typeface="新細明體" panose="02020500000000000000" pitchFamily="18" charset="-120"/>
              </a:rPr>
              <a:t>Adoption of direct manipulation techniques in interface design.</a:t>
            </a:r>
          </a:p>
          <a:p>
            <a:pPr eaLnBrk="1" hangingPunct="1">
              <a:lnSpc>
                <a:spcPct val="90000"/>
              </a:lnSpc>
            </a:pPr>
            <a:r>
              <a:rPr lang="en-US" altLang="zh-TW" dirty="0" smtClean="0">
                <a:ea typeface="新細明體" panose="02020500000000000000" pitchFamily="18" charset="-120"/>
              </a:rPr>
              <a:t>Design </a:t>
            </a:r>
            <a:r>
              <a:rPr lang="en-US" altLang="zh-TW" dirty="0" smtClean="0">
                <a:ea typeface="新細明體" panose="02020500000000000000" pitchFamily="18" charset="-120"/>
              </a:rPr>
              <a:t>of effective learning environments, tools and media for distance learning.</a:t>
            </a:r>
          </a:p>
          <a:p>
            <a:pPr eaLnBrk="1" hangingPunct="1">
              <a:lnSpc>
                <a:spcPct val="90000"/>
              </a:lnSpc>
            </a:pPr>
            <a:r>
              <a:rPr lang="en-US" altLang="zh-TW" dirty="0" smtClean="0">
                <a:ea typeface="新細明體" panose="02020500000000000000" pitchFamily="18" charset="-120"/>
              </a:rPr>
              <a:t>Catering for different student communities</a:t>
            </a:r>
          </a:p>
          <a:p>
            <a:pPr lvl="1" eaLnBrk="1" hangingPunct="1">
              <a:lnSpc>
                <a:spcPct val="90000"/>
              </a:lnSpc>
            </a:pPr>
            <a:r>
              <a:rPr lang="en-US" altLang="zh-TW" dirty="0" smtClean="0">
                <a:ea typeface="新細明體" panose="02020500000000000000" pitchFamily="18" charset="-120"/>
              </a:rPr>
              <a:t>Primary/secondary school students</a:t>
            </a:r>
          </a:p>
          <a:p>
            <a:pPr lvl="1" eaLnBrk="1" hangingPunct="1">
              <a:lnSpc>
                <a:spcPct val="90000"/>
              </a:lnSpc>
            </a:pPr>
            <a:r>
              <a:rPr lang="en-US" altLang="zh-TW" dirty="0" smtClean="0">
                <a:ea typeface="新細明體" panose="02020500000000000000" pitchFamily="18" charset="-120"/>
              </a:rPr>
              <a:t>University students</a:t>
            </a:r>
          </a:p>
          <a:p>
            <a:pPr lvl="1" eaLnBrk="1" hangingPunct="1">
              <a:lnSpc>
                <a:spcPct val="90000"/>
              </a:lnSpc>
            </a:pPr>
            <a:r>
              <a:rPr lang="en-US" altLang="zh-TW" dirty="0" smtClean="0">
                <a:ea typeface="新細明體" panose="02020500000000000000" pitchFamily="18" charset="-120"/>
              </a:rPr>
              <a:t>Further education</a:t>
            </a:r>
          </a:p>
          <a:p>
            <a:pPr lvl="1" eaLnBrk="1" hangingPunct="1">
              <a:lnSpc>
                <a:spcPct val="90000"/>
              </a:lnSpc>
            </a:pPr>
            <a:r>
              <a:rPr lang="en-US" altLang="zh-TW" dirty="0" smtClean="0">
                <a:ea typeface="新細明體" panose="02020500000000000000" pitchFamily="18" charset="-120"/>
              </a:rPr>
              <a:t>On-the-job training</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1026"/>
          <p:cNvSpPr>
            <a:spLocks noGrp="1" noChangeArrowheads="1"/>
          </p:cNvSpPr>
          <p:nvPr>
            <p:ph type="title"/>
          </p:nvPr>
        </p:nvSpPr>
        <p:spPr/>
        <p:txBody>
          <a:bodyPr>
            <a:normAutofit fontScale="90000"/>
          </a:bodyPr>
          <a:lstStyle/>
          <a:p>
            <a:pPr eaLnBrk="1" hangingPunct="1"/>
            <a:r>
              <a:rPr lang="en-US" altLang="zh-TW" dirty="0" smtClean="0">
                <a:ea typeface="新細明體" panose="02020500000000000000" pitchFamily="18" charset="-120"/>
              </a:rPr>
              <a:t>Direct Manipulation Examples (cont’d)</a:t>
            </a:r>
          </a:p>
        </p:txBody>
      </p:sp>
      <p:pic>
        <p:nvPicPr>
          <p:cNvPr id="93187" name="Picture 1028">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l="781" t="17708" r="35938" b="14583"/>
          <a:stretch>
            <a:fillRect/>
          </a:stretch>
        </p:blipFill>
        <p:spPr bwMode="auto">
          <a:xfrm>
            <a:off x="1828800" y="1828800"/>
            <a:ext cx="5257800" cy="4217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3188" name="Text Box 1029"/>
          <p:cNvSpPr txBox="1">
            <a:spLocks noChangeArrowheads="1"/>
          </p:cNvSpPr>
          <p:nvPr/>
        </p:nvSpPr>
        <p:spPr bwMode="auto">
          <a:xfrm>
            <a:off x="3962400" y="6019800"/>
            <a:ext cx="1158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zh-TW" sz="2400">
                <a:ea typeface="新細明體" panose="02020500000000000000" pitchFamily="18" charset="-120"/>
              </a:rPr>
              <a:t>Physics</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1026"/>
          <p:cNvSpPr>
            <a:spLocks noGrp="1" noChangeArrowheads="1"/>
          </p:cNvSpPr>
          <p:nvPr>
            <p:ph type="title"/>
          </p:nvPr>
        </p:nvSpPr>
        <p:spPr/>
        <p:txBody>
          <a:bodyPr>
            <a:normAutofit fontScale="90000"/>
          </a:bodyPr>
          <a:lstStyle/>
          <a:p>
            <a:pPr eaLnBrk="1" hangingPunct="1"/>
            <a:r>
              <a:rPr lang="en-US" altLang="zh-TW" smtClean="0">
                <a:ea typeface="新細明體" panose="02020500000000000000" pitchFamily="18" charset="-120"/>
              </a:rPr>
              <a:t>Direct Manipulation Examples (cont’d)</a:t>
            </a:r>
          </a:p>
        </p:txBody>
      </p:sp>
      <p:pic>
        <p:nvPicPr>
          <p:cNvPr id="95235" name="Picture 1027">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l="7813" t="14516" r="9375" b="11290"/>
          <a:stretch>
            <a:fillRect/>
          </a:stretch>
        </p:blipFill>
        <p:spPr bwMode="auto">
          <a:xfrm>
            <a:off x="304800" y="2362200"/>
            <a:ext cx="4419600" cy="287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236" name="Picture 1028">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l="2354" t="22281" r="48892" b="18689"/>
          <a:stretch>
            <a:fillRect/>
          </a:stretch>
        </p:blipFill>
        <p:spPr bwMode="auto">
          <a:xfrm>
            <a:off x="4953000" y="2286000"/>
            <a:ext cx="3733800" cy="3198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5237" name="Text Box 1030"/>
          <p:cNvSpPr txBox="1">
            <a:spLocks noChangeArrowheads="1"/>
          </p:cNvSpPr>
          <p:nvPr/>
        </p:nvSpPr>
        <p:spPr bwMode="auto">
          <a:xfrm>
            <a:off x="1752600" y="5486400"/>
            <a:ext cx="1522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zh-TW" sz="2400">
                <a:ea typeface="新細明體" panose="02020500000000000000" pitchFamily="18" charset="-120"/>
              </a:rPr>
              <a:t>Chemistry</a:t>
            </a:r>
          </a:p>
        </p:txBody>
      </p:sp>
      <p:sp>
        <p:nvSpPr>
          <p:cNvPr id="95238" name="Text Box 1031"/>
          <p:cNvSpPr txBox="1">
            <a:spLocks noChangeArrowheads="1"/>
          </p:cNvSpPr>
          <p:nvPr/>
        </p:nvSpPr>
        <p:spPr bwMode="auto">
          <a:xfrm>
            <a:off x="6172200" y="5486400"/>
            <a:ext cx="11541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zh-TW" sz="2400">
                <a:ea typeface="新細明體" panose="02020500000000000000" pitchFamily="18" charset="-120"/>
              </a:rPr>
              <a:t>Biology</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hangingPunct="1"/>
            <a:r>
              <a:rPr lang="en-US" altLang="zh-TW" dirty="0" smtClean="0">
                <a:ea typeface="新細明體" panose="02020500000000000000" pitchFamily="18" charset="-120"/>
              </a:rPr>
              <a:t>Distance Learning</a:t>
            </a:r>
          </a:p>
        </p:txBody>
      </p:sp>
      <p:pic>
        <p:nvPicPr>
          <p:cNvPr id="3" name="图片 2"/>
          <p:cNvPicPr>
            <a:picLocks noChangeAspect="1"/>
          </p:cNvPicPr>
          <p:nvPr/>
        </p:nvPicPr>
        <p:blipFill>
          <a:blip r:embed="rId3"/>
          <a:stretch>
            <a:fillRect/>
          </a:stretch>
        </p:blipFill>
        <p:spPr>
          <a:xfrm>
            <a:off x="24581" y="1752600"/>
            <a:ext cx="4886325" cy="2314575"/>
          </a:xfrm>
          <a:prstGeom prst="rect">
            <a:avLst/>
          </a:prstGeom>
        </p:spPr>
      </p:pic>
      <p:pic>
        <p:nvPicPr>
          <p:cNvPr id="2" name="图片 1"/>
          <p:cNvPicPr>
            <a:picLocks noChangeAspect="1"/>
          </p:cNvPicPr>
          <p:nvPr/>
        </p:nvPicPr>
        <p:blipFill rotWithShape="1">
          <a:blip r:embed="rId4"/>
          <a:srcRect l="16667" t="14103" r="18056" b="3846"/>
          <a:stretch/>
        </p:blipFill>
        <p:spPr>
          <a:xfrm>
            <a:off x="4038600" y="3505200"/>
            <a:ext cx="4924425" cy="335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Interface for Security Enforcement</a:t>
            </a:r>
          </a:p>
        </p:txBody>
      </p:sp>
      <p:sp>
        <p:nvSpPr>
          <p:cNvPr id="99331" name="Rectangle 3"/>
          <p:cNvSpPr>
            <a:spLocks noGrp="1" noChangeArrowheads="1"/>
          </p:cNvSpPr>
          <p:nvPr>
            <p:ph idx="1"/>
          </p:nvPr>
        </p:nvSpPr>
        <p:spPr/>
        <p:txBody>
          <a:bodyPr/>
          <a:lstStyle/>
          <a:p>
            <a:pPr eaLnBrk="1" hangingPunct="1">
              <a:lnSpc>
                <a:spcPct val="90000"/>
              </a:lnSpc>
            </a:pPr>
            <a:r>
              <a:rPr lang="en-US" altLang="zh-TW" dirty="0" smtClean="0">
                <a:ea typeface="新細明體" panose="02020500000000000000" pitchFamily="18" charset="-120"/>
              </a:rPr>
              <a:t>User authentication based on a set of biometric features:</a:t>
            </a:r>
          </a:p>
          <a:p>
            <a:pPr lvl="1" eaLnBrk="1" hangingPunct="1">
              <a:lnSpc>
                <a:spcPct val="90000"/>
              </a:lnSpc>
            </a:pPr>
            <a:r>
              <a:rPr lang="en-US" altLang="zh-TW" dirty="0" smtClean="0">
                <a:ea typeface="新細明體" panose="02020500000000000000" pitchFamily="18" charset="-120"/>
              </a:rPr>
              <a:t>Fingerprints</a:t>
            </a:r>
          </a:p>
          <a:p>
            <a:pPr lvl="1" eaLnBrk="1" hangingPunct="1">
              <a:lnSpc>
                <a:spcPct val="90000"/>
              </a:lnSpc>
            </a:pPr>
            <a:r>
              <a:rPr lang="en-US" altLang="zh-TW" dirty="0" smtClean="0">
                <a:ea typeface="新細明體" panose="02020500000000000000" pitchFamily="18" charset="-120"/>
              </a:rPr>
              <a:t>Iris</a:t>
            </a:r>
          </a:p>
          <a:p>
            <a:pPr lvl="1" eaLnBrk="1" hangingPunct="1">
              <a:lnSpc>
                <a:spcPct val="90000"/>
              </a:lnSpc>
            </a:pPr>
            <a:r>
              <a:rPr lang="en-US" altLang="zh-TW" dirty="0" smtClean="0">
                <a:ea typeface="新細明體" panose="02020500000000000000" pitchFamily="18" charset="-120"/>
              </a:rPr>
              <a:t>Speech patterns</a:t>
            </a:r>
          </a:p>
          <a:p>
            <a:pPr lvl="1" eaLnBrk="1" hangingPunct="1">
              <a:lnSpc>
                <a:spcPct val="90000"/>
              </a:lnSpc>
            </a:pPr>
            <a:r>
              <a:rPr lang="en-US" altLang="zh-TW" dirty="0" smtClean="0">
                <a:ea typeface="新細明體" panose="02020500000000000000" pitchFamily="18" charset="-120"/>
              </a:rPr>
              <a:t>Facial characteristics</a:t>
            </a:r>
          </a:p>
          <a:p>
            <a:pPr eaLnBrk="1" hangingPunct="1">
              <a:lnSpc>
                <a:spcPct val="90000"/>
              </a:lnSpc>
            </a:pPr>
            <a:r>
              <a:rPr lang="en-US" altLang="zh-TW" dirty="0" smtClean="0">
                <a:ea typeface="新細明體" panose="02020500000000000000" pitchFamily="18" charset="-120"/>
              </a:rPr>
              <a:t>Non-intrusive techniques are preferable to intrusive techniques.</a:t>
            </a:r>
          </a:p>
          <a:p>
            <a:pPr lvl="1" eaLnBrk="1" hangingPunct="1">
              <a:lnSpc>
                <a:spcPct val="90000"/>
              </a:lnSpc>
            </a:pPr>
            <a:endParaRPr lang="zh-TW" altLang="en-US" dirty="0" smtClean="0">
              <a:ea typeface="新細明體" panose="02020500000000000000" pitchFamily="18" charset="-12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Interface for Security Enforcement</a:t>
            </a:r>
          </a:p>
        </p:txBody>
      </p:sp>
      <p:pic>
        <p:nvPicPr>
          <p:cNvPr id="3" name="图片 2"/>
          <p:cNvPicPr>
            <a:picLocks noChangeAspect="1"/>
          </p:cNvPicPr>
          <p:nvPr/>
        </p:nvPicPr>
        <p:blipFill rotWithShape="1">
          <a:blip r:embed="rId3"/>
          <a:srcRect l="14841" r="7097"/>
          <a:stretch/>
        </p:blipFill>
        <p:spPr>
          <a:xfrm>
            <a:off x="4701716" y="1602173"/>
            <a:ext cx="1609400" cy="1979227"/>
          </a:xfrm>
          <a:prstGeom prst="rect">
            <a:avLst/>
          </a:prstGeom>
        </p:spPr>
      </p:pic>
      <p:pic>
        <p:nvPicPr>
          <p:cNvPr id="5" name="图片 4"/>
          <p:cNvPicPr>
            <a:picLocks noChangeAspect="1"/>
          </p:cNvPicPr>
          <p:nvPr/>
        </p:nvPicPr>
        <p:blipFill rotWithShape="1">
          <a:blip r:embed="rId4"/>
          <a:srcRect l="8276" t="5677" r="6542" b="19214"/>
          <a:stretch/>
        </p:blipFill>
        <p:spPr>
          <a:xfrm>
            <a:off x="1307042" y="1602173"/>
            <a:ext cx="1470283" cy="1979227"/>
          </a:xfrm>
          <a:prstGeom prst="rect">
            <a:avLst/>
          </a:prstGeom>
        </p:spPr>
      </p:pic>
      <p:pic>
        <p:nvPicPr>
          <p:cNvPr id="7" name="图片 6"/>
          <p:cNvPicPr>
            <a:picLocks noChangeAspect="1"/>
          </p:cNvPicPr>
          <p:nvPr/>
        </p:nvPicPr>
        <p:blipFill rotWithShape="1">
          <a:blip r:embed="rId5"/>
          <a:srcRect l="2540" t="10848" b="11230"/>
          <a:stretch/>
        </p:blipFill>
        <p:spPr>
          <a:xfrm>
            <a:off x="2895600" y="1602173"/>
            <a:ext cx="1687841" cy="1979227"/>
          </a:xfrm>
          <a:prstGeom prst="rect">
            <a:avLst/>
          </a:prstGeom>
        </p:spPr>
      </p:pic>
      <p:pic>
        <p:nvPicPr>
          <p:cNvPr id="9" name="图片 8"/>
          <p:cNvPicPr>
            <a:picLocks noChangeAspect="1"/>
          </p:cNvPicPr>
          <p:nvPr/>
        </p:nvPicPr>
        <p:blipFill>
          <a:blip r:embed="rId6"/>
          <a:stretch>
            <a:fillRect/>
          </a:stretch>
        </p:blipFill>
        <p:spPr>
          <a:xfrm>
            <a:off x="1307042" y="3733799"/>
            <a:ext cx="5004074" cy="2822811"/>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pPr eaLnBrk="1" hangingPunct="1"/>
            <a:r>
              <a:rPr lang="en-US" altLang="zh-TW" dirty="0" smtClean="0">
                <a:ea typeface="新細明體" panose="02020500000000000000" pitchFamily="18" charset="-120"/>
              </a:rPr>
              <a:t>Information Visualization</a:t>
            </a:r>
          </a:p>
        </p:txBody>
      </p:sp>
      <p:sp>
        <p:nvSpPr>
          <p:cNvPr id="105475" name="Rectangle 3"/>
          <p:cNvSpPr>
            <a:spLocks noGrp="1" noChangeArrowheads="1"/>
          </p:cNvSpPr>
          <p:nvPr>
            <p:ph idx="1"/>
          </p:nvPr>
        </p:nvSpPr>
        <p:spPr/>
        <p:txBody>
          <a:bodyPr>
            <a:normAutofit/>
          </a:bodyPr>
          <a:lstStyle/>
          <a:p>
            <a:pPr eaLnBrk="1" hangingPunct="1">
              <a:lnSpc>
                <a:spcPct val="90000"/>
              </a:lnSpc>
            </a:pPr>
            <a:r>
              <a:rPr lang="en-US" altLang="zh-TW" dirty="0" smtClean="0">
                <a:ea typeface="新細明體" panose="02020500000000000000" pitchFamily="18" charset="-120"/>
              </a:rPr>
              <a:t>Presentation of large data sets in a suitable graphical formats for trend exploration.</a:t>
            </a:r>
          </a:p>
          <a:p>
            <a:pPr eaLnBrk="1" hangingPunct="1">
              <a:lnSpc>
                <a:spcPct val="90000"/>
              </a:lnSpc>
            </a:pPr>
            <a:r>
              <a:rPr lang="en-US" altLang="zh-TW" dirty="0" smtClean="0">
                <a:ea typeface="新細明體" panose="02020500000000000000" pitchFamily="18" charset="-120"/>
              </a:rPr>
              <a:t>Becomes more important due to information explosion brought on by the Web.</a:t>
            </a:r>
          </a:p>
          <a:p>
            <a:pPr eaLnBrk="1" hangingPunct="1">
              <a:lnSpc>
                <a:spcPct val="90000"/>
              </a:lnSpc>
            </a:pPr>
            <a:r>
              <a:rPr lang="en-US" altLang="zh-TW" dirty="0" smtClean="0">
                <a:ea typeface="新細明體" panose="02020500000000000000" pitchFamily="18" charset="-120"/>
              </a:rPr>
              <a:t>Examples</a:t>
            </a:r>
          </a:p>
          <a:p>
            <a:pPr lvl="1" eaLnBrk="1" hangingPunct="1">
              <a:lnSpc>
                <a:spcPct val="90000"/>
              </a:lnSpc>
            </a:pPr>
            <a:r>
              <a:rPr lang="en-US" altLang="zh-TW" dirty="0" smtClean="0">
                <a:ea typeface="新細明體" panose="02020500000000000000" pitchFamily="18" charset="-120"/>
              </a:rPr>
              <a:t>Visualizing communication networks.</a:t>
            </a:r>
          </a:p>
          <a:p>
            <a:pPr lvl="2" eaLnBrk="1" hangingPunct="1">
              <a:lnSpc>
                <a:spcPct val="90000"/>
              </a:lnSpc>
            </a:pPr>
            <a:r>
              <a:rPr lang="en-US" altLang="zh-TW" dirty="0">
                <a:ea typeface="新細明體" panose="02020500000000000000" pitchFamily="18" charset="-120"/>
                <a:hlinkClick r:id="rId3"/>
              </a:rPr>
              <a:t>Example</a:t>
            </a:r>
            <a:endParaRPr lang="en-US" altLang="zh-TW" dirty="0">
              <a:ea typeface="新細明體" panose="02020500000000000000" pitchFamily="18" charset="-120"/>
            </a:endParaRPr>
          </a:p>
          <a:p>
            <a:pPr lvl="1" eaLnBrk="1" hangingPunct="1">
              <a:lnSpc>
                <a:spcPct val="90000"/>
              </a:lnSpc>
            </a:pPr>
            <a:r>
              <a:rPr lang="en-US" altLang="zh-TW" dirty="0" smtClean="0">
                <a:ea typeface="新細明體" panose="02020500000000000000" pitchFamily="18" charset="-120"/>
              </a:rPr>
              <a:t>Visualizing the Web itself</a:t>
            </a:r>
          </a:p>
          <a:p>
            <a:pPr lvl="2" eaLnBrk="1" hangingPunct="1">
              <a:lnSpc>
                <a:spcPct val="90000"/>
              </a:lnSpc>
            </a:pPr>
            <a:r>
              <a:rPr lang="en-US" altLang="zh-TW" dirty="0" smtClean="0">
                <a:ea typeface="新細明體" panose="02020500000000000000" pitchFamily="18" charset="-120"/>
                <a:hlinkClick r:id="rId4"/>
              </a:rPr>
              <a:t>Example</a:t>
            </a:r>
            <a:endParaRPr lang="en-US" altLang="zh-TW" dirty="0" smtClean="0">
              <a:ea typeface="新細明體" panose="02020500000000000000" pitchFamily="18" charset="-120"/>
            </a:endParaRPr>
          </a:p>
        </p:txBody>
      </p:sp>
      <p:pic>
        <p:nvPicPr>
          <p:cNvPr id="4" name="图片 3"/>
          <p:cNvPicPr>
            <a:picLocks noChangeAspect="1"/>
          </p:cNvPicPr>
          <p:nvPr/>
        </p:nvPicPr>
        <p:blipFill rotWithShape="1">
          <a:blip r:embed="rId5"/>
          <a:srcRect l="3103" t="-1" r="1725" b="5556"/>
          <a:stretch/>
        </p:blipFill>
        <p:spPr>
          <a:xfrm>
            <a:off x="5638800" y="3124200"/>
            <a:ext cx="2984157" cy="3400425"/>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normAutofit fontScale="90000"/>
          </a:bodyPr>
          <a:lstStyle/>
          <a:p>
            <a:pPr eaLnBrk="1" hangingPunct="1"/>
            <a:r>
              <a:rPr lang="en-US" altLang="zh-TW" dirty="0" smtClean="0">
                <a:ea typeface="新細明體" panose="02020500000000000000" pitchFamily="18" charset="-120"/>
              </a:rPr>
              <a:t>Visualizing Communication Networks</a:t>
            </a:r>
          </a:p>
        </p:txBody>
      </p:sp>
      <p:pic>
        <p:nvPicPr>
          <p:cNvPr id="8194" name="Picture 2" descr="http://jonathanstray.com/wp-content/uploads/2011/07/fb-social-grap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2209800"/>
            <a:ext cx="3769647" cy="36671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normAutofit fontScale="90000"/>
          </a:bodyPr>
          <a:lstStyle/>
          <a:p>
            <a:pPr eaLnBrk="1" hangingPunct="1"/>
            <a:r>
              <a:rPr lang="en-US" altLang="zh-TW" dirty="0" smtClean="0">
                <a:ea typeface="新細明體" panose="02020500000000000000" pitchFamily="18" charset="-120"/>
              </a:rPr>
              <a:t>Computer-mediated Communication</a:t>
            </a:r>
          </a:p>
        </p:txBody>
      </p:sp>
      <p:sp>
        <p:nvSpPr>
          <p:cNvPr id="111619" name="Rectangle 3"/>
          <p:cNvSpPr>
            <a:spLocks noGrp="1" noChangeArrowheads="1"/>
          </p:cNvSpPr>
          <p:nvPr>
            <p:ph idx="1"/>
          </p:nvPr>
        </p:nvSpPr>
        <p:spPr/>
        <p:txBody>
          <a:bodyPr/>
          <a:lstStyle/>
          <a:p>
            <a:pPr>
              <a:lnSpc>
                <a:spcPct val="90000"/>
              </a:lnSpc>
            </a:pPr>
            <a:r>
              <a:rPr lang="en-US" altLang="zh-TW" dirty="0">
                <a:ea typeface="新細明體" panose="02020500000000000000" pitchFamily="18" charset="-120"/>
              </a:rPr>
              <a:t>Communication between human users through computers.</a:t>
            </a:r>
          </a:p>
          <a:p>
            <a:pPr>
              <a:lnSpc>
                <a:spcPct val="90000"/>
              </a:lnSpc>
            </a:pPr>
            <a:r>
              <a:rPr lang="en-US" altLang="zh-TW" dirty="0">
                <a:ea typeface="新細明體" panose="02020500000000000000" pitchFamily="18" charset="-120"/>
              </a:rPr>
              <a:t>Examples include</a:t>
            </a:r>
          </a:p>
          <a:p>
            <a:pPr marL="648900" lvl="2" indent="-306000">
              <a:lnSpc>
                <a:spcPct val="90000"/>
              </a:lnSpc>
            </a:pPr>
            <a:r>
              <a:rPr lang="en-US" altLang="zh-TW" dirty="0">
                <a:ea typeface="新細明體" panose="02020500000000000000" pitchFamily="18" charset="-120"/>
              </a:rPr>
              <a:t>E-mail</a:t>
            </a:r>
          </a:p>
          <a:p>
            <a:pPr marL="648900" lvl="2" indent="-306000">
              <a:lnSpc>
                <a:spcPct val="90000"/>
              </a:lnSpc>
            </a:pPr>
            <a:r>
              <a:rPr lang="en-US" altLang="zh-TW" dirty="0">
                <a:ea typeface="新細明體" panose="02020500000000000000" pitchFamily="18" charset="-120"/>
              </a:rPr>
              <a:t>Real-time video and audio interactions</a:t>
            </a:r>
          </a:p>
        </p:txBody>
      </p:sp>
      <p:pic>
        <p:nvPicPr>
          <p:cNvPr id="5" name="图片 4"/>
          <p:cNvPicPr>
            <a:picLocks noChangeAspect="1"/>
          </p:cNvPicPr>
          <p:nvPr/>
        </p:nvPicPr>
        <p:blipFill>
          <a:blip r:embed="rId3"/>
          <a:stretch>
            <a:fillRect/>
          </a:stretch>
        </p:blipFill>
        <p:spPr>
          <a:xfrm>
            <a:off x="2971800" y="3409951"/>
            <a:ext cx="3381375" cy="253365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050"/>
          <p:cNvSpPr>
            <a:spLocks noGrp="1" noChangeArrowheads="1"/>
          </p:cNvSpPr>
          <p:nvPr>
            <p:ph type="title"/>
          </p:nvPr>
        </p:nvSpPr>
        <p:spPr/>
        <p:txBody>
          <a:bodyPr/>
          <a:lstStyle/>
          <a:p>
            <a:pPr eaLnBrk="1" hangingPunct="1"/>
            <a:r>
              <a:rPr lang="en-US" altLang="zh-TW" smtClean="0">
                <a:ea typeface="新細明體" panose="02020500000000000000" pitchFamily="18" charset="-120"/>
              </a:rPr>
              <a:t>Lecture Hours</a:t>
            </a:r>
          </a:p>
        </p:txBody>
      </p:sp>
      <p:sp>
        <p:nvSpPr>
          <p:cNvPr id="9219" name="Rectangle 2051"/>
          <p:cNvSpPr>
            <a:spLocks noGrp="1" noChangeArrowheads="1"/>
          </p:cNvSpPr>
          <p:nvPr>
            <p:ph idx="1"/>
          </p:nvPr>
        </p:nvSpPr>
        <p:spPr/>
        <p:txBody>
          <a:bodyPr/>
          <a:lstStyle/>
          <a:p>
            <a:pPr eaLnBrk="1" hangingPunct="1"/>
            <a:r>
              <a:rPr lang="en-US" altLang="zh-TW" dirty="0" smtClean="0">
                <a:ea typeface="新細明體" panose="02020500000000000000" pitchFamily="18" charset="-120"/>
              </a:rPr>
              <a:t>1:30-3:10pm		Thursday</a:t>
            </a:r>
          </a:p>
          <a:p>
            <a:pPr eaLnBrk="1" hangingPunct="1"/>
            <a:endParaRPr lang="en-US" altLang="zh-TW" dirty="0" smtClean="0">
              <a:ea typeface="新細明體" panose="02020500000000000000" pitchFamily="18" charset="-12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pPr eaLnBrk="1" hangingPunct="1"/>
            <a:r>
              <a:rPr lang="en-US" altLang="zh-TW" dirty="0" smtClean="0">
                <a:ea typeface="新細明體" panose="02020500000000000000" pitchFamily="18" charset="-120"/>
              </a:rPr>
              <a:t>Technological Trends</a:t>
            </a:r>
          </a:p>
        </p:txBody>
      </p:sp>
      <p:sp>
        <p:nvSpPr>
          <p:cNvPr id="115715" name="Rectangle 3"/>
          <p:cNvSpPr>
            <a:spLocks noGrp="1" noChangeArrowheads="1"/>
          </p:cNvSpPr>
          <p:nvPr>
            <p:ph idx="1"/>
          </p:nvPr>
        </p:nvSpPr>
        <p:spPr/>
        <p:txBody>
          <a:bodyPr/>
          <a:lstStyle/>
          <a:p>
            <a:pPr eaLnBrk="1" hangingPunct="1"/>
            <a:r>
              <a:rPr lang="en-US" altLang="zh-TW" dirty="0" smtClean="0">
                <a:ea typeface="新細明體" panose="02020500000000000000" pitchFamily="18" charset="-120"/>
              </a:rPr>
              <a:t>Computational devices and ubiquitous computing.</a:t>
            </a:r>
          </a:p>
          <a:p>
            <a:pPr eaLnBrk="1" hangingPunct="1"/>
            <a:r>
              <a:rPr lang="en-US" altLang="zh-TW" dirty="0" smtClean="0">
                <a:ea typeface="新細明體" panose="02020500000000000000" pitchFamily="18" charset="-120"/>
              </a:rPr>
              <a:t>Recognition-based user interfaces.</a:t>
            </a:r>
          </a:p>
          <a:p>
            <a:pPr eaLnBrk="1" hangingPunct="1"/>
            <a:r>
              <a:rPr lang="en-US" altLang="zh-TW" dirty="0" smtClean="0">
                <a:ea typeface="新細明體" panose="02020500000000000000" pitchFamily="18" charset="-120"/>
              </a:rPr>
              <a:t>Conversational interface and animated agents</a:t>
            </a:r>
          </a:p>
          <a:p>
            <a:pPr eaLnBrk="1" hangingPunct="1"/>
            <a:r>
              <a:rPr lang="en-US" altLang="zh-TW" dirty="0" smtClean="0">
                <a:ea typeface="新細明體" panose="02020500000000000000" pitchFamily="18" charset="-120"/>
              </a:rPr>
              <a:t>3-D Technologies.</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normAutofit fontScale="90000"/>
          </a:bodyPr>
          <a:lstStyle/>
          <a:p>
            <a:pPr eaLnBrk="1" hangingPunct="1"/>
            <a:r>
              <a:rPr lang="en-US" altLang="zh-TW" smtClean="0">
                <a:ea typeface="新細明體" panose="02020500000000000000" pitchFamily="18" charset="-120"/>
              </a:rPr>
              <a:t>Computational Devices and Ubiquitous Computing</a:t>
            </a:r>
          </a:p>
        </p:txBody>
      </p:sp>
      <p:sp>
        <p:nvSpPr>
          <p:cNvPr id="117763" name="Rectangle 3"/>
          <p:cNvSpPr>
            <a:spLocks noGrp="1" noChangeArrowheads="1"/>
          </p:cNvSpPr>
          <p:nvPr>
            <p:ph idx="1"/>
          </p:nvPr>
        </p:nvSpPr>
        <p:spPr/>
        <p:txBody>
          <a:bodyPr>
            <a:normAutofit/>
          </a:bodyPr>
          <a:lstStyle/>
          <a:p>
            <a:pPr eaLnBrk="1" hangingPunct="1">
              <a:lnSpc>
                <a:spcPct val="90000"/>
              </a:lnSpc>
            </a:pPr>
            <a:r>
              <a:rPr lang="en-US" altLang="zh-TW" dirty="0" smtClean="0">
                <a:ea typeface="新細明體" panose="02020500000000000000" pitchFamily="18" charset="-120"/>
              </a:rPr>
              <a:t>New types of computational devices in addition to workstations and PC</a:t>
            </a:r>
          </a:p>
          <a:p>
            <a:pPr lvl="1" eaLnBrk="1" hangingPunct="1">
              <a:lnSpc>
                <a:spcPct val="90000"/>
              </a:lnSpc>
            </a:pPr>
            <a:r>
              <a:rPr lang="en-US" altLang="zh-TW" dirty="0" smtClean="0">
                <a:ea typeface="新細明體" panose="02020500000000000000" pitchFamily="18" charset="-120"/>
              </a:rPr>
              <a:t>Laptops</a:t>
            </a:r>
          </a:p>
          <a:p>
            <a:pPr lvl="1" eaLnBrk="1" hangingPunct="1">
              <a:lnSpc>
                <a:spcPct val="90000"/>
              </a:lnSpc>
            </a:pPr>
            <a:r>
              <a:rPr lang="en-US" altLang="zh-TW" dirty="0" smtClean="0">
                <a:ea typeface="新細明體" panose="02020500000000000000" pitchFamily="18" charset="-120"/>
              </a:rPr>
              <a:t>Mobile phones</a:t>
            </a:r>
          </a:p>
          <a:p>
            <a:pPr lvl="1" eaLnBrk="1" hangingPunct="1">
              <a:lnSpc>
                <a:spcPct val="90000"/>
              </a:lnSpc>
            </a:pPr>
            <a:r>
              <a:rPr lang="en-US" altLang="zh-TW" dirty="0" smtClean="0">
                <a:ea typeface="新細明體" panose="02020500000000000000" pitchFamily="18" charset="-120"/>
              </a:rPr>
              <a:t>Personal Digital Assistant (PDA)</a:t>
            </a:r>
          </a:p>
          <a:p>
            <a:pPr lvl="1" eaLnBrk="1" hangingPunct="1">
              <a:lnSpc>
                <a:spcPct val="90000"/>
              </a:lnSpc>
            </a:pPr>
            <a:r>
              <a:rPr lang="en-US" altLang="zh-TW" dirty="0" smtClean="0">
                <a:ea typeface="新細明體" panose="02020500000000000000" pitchFamily="18" charset="-120"/>
              </a:rPr>
              <a:t>Wearable computers and devices.</a:t>
            </a:r>
          </a:p>
          <a:p>
            <a:pPr eaLnBrk="1" hangingPunct="1">
              <a:lnSpc>
                <a:spcPct val="90000"/>
              </a:lnSpc>
            </a:pPr>
            <a:r>
              <a:rPr lang="en-US" altLang="zh-TW" dirty="0" smtClean="0">
                <a:ea typeface="新細明體" panose="02020500000000000000" pitchFamily="18" charset="-120"/>
              </a:rPr>
              <a:t>Ubiquitous computing</a:t>
            </a:r>
          </a:p>
          <a:p>
            <a:pPr lvl="1" eaLnBrk="1" hangingPunct="1">
              <a:lnSpc>
                <a:spcPct val="90000"/>
              </a:lnSpc>
            </a:pPr>
            <a:r>
              <a:rPr lang="en-US" altLang="zh-TW" dirty="0" smtClean="0">
                <a:ea typeface="新細明體" panose="02020500000000000000" pitchFamily="18" charset="-120"/>
              </a:rPr>
              <a:t>Embedding computers everywhere in our environment.</a:t>
            </a:r>
          </a:p>
          <a:p>
            <a:pPr lvl="2" eaLnBrk="1" hangingPunct="1">
              <a:lnSpc>
                <a:spcPct val="90000"/>
              </a:lnSpc>
            </a:pPr>
            <a:r>
              <a:rPr lang="en-US" altLang="zh-TW" dirty="0" smtClean="0">
                <a:ea typeface="新細明體" panose="02020500000000000000" pitchFamily="18" charset="-120"/>
              </a:rPr>
              <a:t>Example:  MIT’s </a:t>
            </a:r>
            <a:r>
              <a:rPr lang="en-US" altLang="zh-TW" dirty="0" smtClean="0">
                <a:ea typeface="新細明體" panose="02020500000000000000" pitchFamily="18" charset="-120"/>
                <a:hlinkClick r:id="rId3"/>
              </a:rPr>
              <a:t>Things That Think </a:t>
            </a:r>
            <a:r>
              <a:rPr lang="en-US" altLang="zh-TW" dirty="0" smtClean="0">
                <a:ea typeface="新細明體" panose="02020500000000000000" pitchFamily="18" charset="-120"/>
              </a:rPr>
              <a:t>(TTT) project</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pPr eaLnBrk="1" hangingPunct="1"/>
            <a:r>
              <a:rPr lang="en-US" altLang="zh-TW" dirty="0" smtClean="0">
                <a:ea typeface="新細明體" panose="02020500000000000000" pitchFamily="18" charset="-120"/>
              </a:rPr>
              <a:t>Wearable Computers</a:t>
            </a:r>
          </a:p>
        </p:txBody>
      </p:sp>
      <p:pic>
        <p:nvPicPr>
          <p:cNvPr id="1026" name="Picture 2" descr="mit-sixth-sense-wearable-compute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864" y="3854551"/>
            <a:ext cx="2812953" cy="2160860"/>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巅峰对决：Apple Watch对阵Moto 360 "/>
          <p:cNvPicPr>
            <a:picLocks noChangeAspect="1" noChangeArrowheads="1"/>
          </p:cNvPicPr>
          <p:nvPr/>
        </p:nvPicPr>
        <p:blipFill rotWithShape="1">
          <a:blip r:embed="rId4">
            <a:extLst>
              <a:ext uri="{28A0092B-C50C-407E-A947-70E740481C1C}">
                <a14:useLocalDpi xmlns:a14="http://schemas.microsoft.com/office/drawing/2010/main" val="0"/>
              </a:ext>
            </a:extLst>
          </a:blip>
          <a:srcRect l="5129" t="11662" r="33333" b="8850"/>
          <a:stretch/>
        </p:blipFill>
        <p:spPr bwMode="auto">
          <a:xfrm>
            <a:off x="5593411" y="2045443"/>
            <a:ext cx="1402762" cy="1811901"/>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wearables-realistic-fina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904" y="2022985"/>
            <a:ext cx="3959942" cy="4622332"/>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Sergey Brin Google Glass"/>
          <p:cNvPicPr>
            <a:picLocks noChangeAspect="1" noChangeArrowheads="1"/>
          </p:cNvPicPr>
          <p:nvPr/>
        </p:nvPicPr>
        <p:blipFill rotWithShape="1">
          <a:blip r:embed="rId6">
            <a:extLst>
              <a:ext uri="{28A0092B-C50C-407E-A947-70E740481C1C}">
                <a14:useLocalDpi xmlns:a14="http://schemas.microsoft.com/office/drawing/2010/main" val="0"/>
              </a:ext>
            </a:extLst>
          </a:blip>
          <a:srcRect l="19748" r="26933"/>
          <a:stretch/>
        </p:blipFill>
        <p:spPr bwMode="auto">
          <a:xfrm>
            <a:off x="4191000" y="2042651"/>
            <a:ext cx="1447801" cy="1811901"/>
          </a:xfrm>
          <a:prstGeom prst="rect">
            <a:avLst/>
          </a:prstGeom>
          <a:noFill/>
          <a:extLst>
            <a:ext uri="{909E8E84-426E-40DD-AFC4-6F175D3DCCD1}">
              <a14:hiddenFill xmlns:a14="http://schemas.microsoft.com/office/drawing/2010/main">
                <a:solidFill>
                  <a:srgbClr val="FFFFFF"/>
                </a:solidFill>
              </a14:hiddenFill>
            </a:ext>
          </a:extLst>
        </p:spPr>
      </p:pic>
      <p:pic>
        <p:nvPicPr>
          <p:cNvPr id="9232" name="Picture 16" descr="Jawbone Up"/>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03289" y="3854551"/>
            <a:ext cx="1990725" cy="995363"/>
          </a:xfrm>
          <a:prstGeom prst="rect">
            <a:avLst/>
          </a:prstGeom>
          <a:noFill/>
          <a:extLst>
            <a:ext uri="{909E8E84-426E-40DD-AFC4-6F175D3DCCD1}">
              <a14:hiddenFill xmlns:a14="http://schemas.microsoft.com/office/drawing/2010/main">
                <a:solidFill>
                  <a:srgbClr val="FFFFFF"/>
                </a:solidFill>
              </a14:hiddenFill>
            </a:ext>
          </a:extLst>
        </p:spPr>
      </p:pic>
      <p:pic>
        <p:nvPicPr>
          <p:cNvPr id="9234" name="Picture 18" descr="Misfit Shine"/>
          <p:cNvPicPr>
            <a:picLocks noChangeAspect="1" noChangeArrowheads="1"/>
          </p:cNvPicPr>
          <p:nvPr/>
        </p:nvPicPr>
        <p:blipFill rotWithShape="1">
          <a:blip r:embed="rId8">
            <a:extLst>
              <a:ext uri="{28A0092B-C50C-407E-A947-70E740481C1C}">
                <a14:useLocalDpi xmlns:a14="http://schemas.microsoft.com/office/drawing/2010/main" val="0"/>
              </a:ext>
            </a:extLst>
          </a:blip>
          <a:srcRect r="12314"/>
          <a:stretch/>
        </p:blipFill>
        <p:spPr bwMode="auto">
          <a:xfrm>
            <a:off x="6996172" y="2042650"/>
            <a:ext cx="2021206" cy="18119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TW" dirty="0">
                <a:ea typeface="新細明體" panose="02020500000000000000" pitchFamily="18" charset="-120"/>
              </a:rPr>
              <a:t>Wearable Computers</a:t>
            </a:r>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752" y="1905000"/>
            <a:ext cx="4493848" cy="2523942"/>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8600" y="4038600"/>
            <a:ext cx="4800600" cy="2700338"/>
          </a:xfrm>
          <a:prstGeom prst="rect">
            <a:avLst/>
          </a:prstGeom>
        </p:spPr>
      </p:pic>
      <p:sp>
        <p:nvSpPr>
          <p:cNvPr id="5" name="文本框 4"/>
          <p:cNvSpPr txBox="1"/>
          <p:nvPr/>
        </p:nvSpPr>
        <p:spPr>
          <a:xfrm>
            <a:off x="1371600" y="5105400"/>
            <a:ext cx="2438400" cy="461665"/>
          </a:xfrm>
          <a:prstGeom prst="rect">
            <a:avLst/>
          </a:prstGeom>
          <a:noFill/>
        </p:spPr>
        <p:txBody>
          <a:bodyPr wrap="square" rtlCol="0">
            <a:spAutoFit/>
          </a:bodyPr>
          <a:lstStyle/>
          <a:p>
            <a:r>
              <a:rPr lang="en-US" altLang="zh-CN" dirty="0" smtClean="0"/>
              <a:t>Magic leap</a:t>
            </a:r>
            <a:endParaRPr lang="zh-CN" altLang="en-US" dirty="0"/>
          </a:p>
        </p:txBody>
      </p:sp>
    </p:spTree>
    <p:extLst>
      <p:ext uri="{BB962C8B-B14F-4D97-AF65-F5344CB8AC3E}">
        <p14:creationId xmlns:p14="http://schemas.microsoft.com/office/powerpoint/2010/main" val="800968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Recognition-based User Interfaces</a:t>
            </a:r>
          </a:p>
        </p:txBody>
      </p:sp>
      <p:sp>
        <p:nvSpPr>
          <p:cNvPr id="123907" name="Rectangle 3"/>
          <p:cNvSpPr>
            <a:spLocks noGrp="1" noChangeArrowheads="1"/>
          </p:cNvSpPr>
          <p:nvPr>
            <p:ph idx="1"/>
          </p:nvPr>
        </p:nvSpPr>
        <p:spPr/>
        <p:txBody>
          <a:bodyPr/>
          <a:lstStyle/>
          <a:p>
            <a:pPr eaLnBrk="1" hangingPunct="1"/>
            <a:r>
              <a:rPr lang="en-US" altLang="zh-TW" smtClean="0">
                <a:ea typeface="新細明體" panose="02020500000000000000" pitchFamily="18" charset="-120"/>
              </a:rPr>
              <a:t>Current user interface mainly uses  keyboard and mouse for input.</a:t>
            </a:r>
          </a:p>
          <a:p>
            <a:pPr eaLnBrk="1" hangingPunct="1"/>
            <a:r>
              <a:rPr lang="en-US" altLang="zh-TW" smtClean="0">
                <a:ea typeface="新細明體" panose="02020500000000000000" pitchFamily="18" charset="-120"/>
              </a:rPr>
              <a:t>Recognition-based user interface will become more and more important</a:t>
            </a:r>
          </a:p>
          <a:p>
            <a:pPr lvl="1" eaLnBrk="1" hangingPunct="1"/>
            <a:r>
              <a:rPr lang="en-US" altLang="zh-TW" smtClean="0">
                <a:ea typeface="新細明體" panose="02020500000000000000" pitchFamily="18" charset="-120"/>
              </a:rPr>
              <a:t>Speech input and output</a:t>
            </a:r>
          </a:p>
          <a:p>
            <a:pPr lvl="1" eaLnBrk="1" hangingPunct="1"/>
            <a:r>
              <a:rPr lang="en-US" altLang="zh-TW" smtClean="0">
                <a:ea typeface="新細明體" panose="02020500000000000000" pitchFamily="18" charset="-120"/>
              </a:rPr>
              <a:t>Handwriting</a:t>
            </a:r>
          </a:p>
          <a:p>
            <a:pPr lvl="1" eaLnBrk="1" hangingPunct="1"/>
            <a:r>
              <a:rPr lang="en-US" altLang="zh-TW" smtClean="0">
                <a:ea typeface="新細明體" panose="02020500000000000000" pitchFamily="18" charset="-120"/>
              </a:rPr>
              <a:t>Gestures</a:t>
            </a:r>
          </a:p>
          <a:p>
            <a:pPr lvl="1" eaLnBrk="1" hangingPunct="1">
              <a:buFont typeface="Wingdings" panose="05000000000000000000" pitchFamily="2" charset="2"/>
              <a:buNone/>
            </a:pPr>
            <a:endParaRPr lang="zh-TW" altLang="en-US" smtClean="0">
              <a:ea typeface="新細明體" panose="02020500000000000000" pitchFamily="18" charset="-12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1026"/>
          <p:cNvSpPr>
            <a:spLocks noGrp="1" noChangeArrowheads="1"/>
          </p:cNvSpPr>
          <p:nvPr>
            <p:ph type="title"/>
          </p:nvPr>
        </p:nvSpPr>
        <p:spPr/>
        <p:txBody>
          <a:bodyPr/>
          <a:lstStyle/>
          <a:p>
            <a:pPr eaLnBrk="1" hangingPunct="1"/>
            <a:r>
              <a:rPr lang="en-US" altLang="zh-TW" dirty="0" smtClean="0">
                <a:ea typeface="新細明體" panose="02020500000000000000" pitchFamily="18" charset="-120"/>
              </a:rPr>
              <a:t>Example: Speech Recognition</a:t>
            </a:r>
          </a:p>
        </p:txBody>
      </p:sp>
      <p:sp>
        <p:nvSpPr>
          <p:cNvPr id="125955" name="Rectangle 1027"/>
          <p:cNvSpPr>
            <a:spLocks noGrp="1" noChangeArrowheads="1"/>
          </p:cNvSpPr>
          <p:nvPr>
            <p:ph idx="1"/>
          </p:nvPr>
        </p:nvSpPr>
        <p:spPr/>
        <p:txBody>
          <a:bodyPr/>
          <a:lstStyle/>
          <a:p>
            <a:pPr eaLnBrk="1" hangingPunct="1">
              <a:buFont typeface="Wingdings" panose="05000000000000000000" pitchFamily="2" charset="2"/>
              <a:buNone/>
            </a:pPr>
            <a:endParaRPr lang="zh-TW" altLang="en-US" smtClean="0">
              <a:ea typeface="新細明體" panose="02020500000000000000" pitchFamily="18" charset="-120"/>
            </a:endParaRPr>
          </a:p>
        </p:txBody>
      </p:sp>
      <p:pic>
        <p:nvPicPr>
          <p:cNvPr id="10242" name="Picture 2" descr="http://blogs-images.forbes.com/patrickmoorhead/files/2015/03/DSC0479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0" y="1766864"/>
            <a:ext cx="9132186" cy="44815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pPr eaLnBrk="1" hangingPunct="1"/>
            <a:r>
              <a:rPr lang="en-US" altLang="zh-TW" dirty="0" smtClean="0">
                <a:ea typeface="新細明體" panose="02020500000000000000" pitchFamily="18" charset="-120"/>
              </a:rPr>
              <a:t>Example: Gesture Recognition</a:t>
            </a:r>
          </a:p>
        </p:txBody>
      </p:sp>
      <p:pic>
        <p:nvPicPr>
          <p:cNvPr id="128003" name="Picture 3" descr="handy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286000"/>
            <a:ext cx="1828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4" name="Picture 4" descr="handy_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3962400"/>
            <a:ext cx="1817688" cy="13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5" name="Picture 5" descr="handy_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2286000"/>
            <a:ext cx="1828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6" name="Picture 6" descr="handy_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962400"/>
            <a:ext cx="1817688" cy="13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Recognition-based User Interface</a:t>
            </a:r>
          </a:p>
        </p:txBody>
      </p:sp>
      <p:sp>
        <p:nvSpPr>
          <p:cNvPr id="130051" name="Rectangle 3"/>
          <p:cNvSpPr>
            <a:spLocks noGrp="1" noChangeArrowheads="1"/>
          </p:cNvSpPr>
          <p:nvPr>
            <p:ph idx="1"/>
          </p:nvPr>
        </p:nvSpPr>
        <p:spPr/>
        <p:txBody>
          <a:bodyPr/>
          <a:lstStyle/>
          <a:p>
            <a:pPr eaLnBrk="1" hangingPunct="1"/>
            <a:r>
              <a:rPr lang="en-US" altLang="zh-TW" smtClean="0">
                <a:ea typeface="新細明體" panose="02020500000000000000" pitchFamily="18" charset="-120"/>
              </a:rPr>
              <a:t>Fundamental differences from today’s interfaces</a:t>
            </a:r>
          </a:p>
          <a:p>
            <a:pPr lvl="1" eaLnBrk="1" hangingPunct="1"/>
            <a:r>
              <a:rPr lang="en-US" altLang="zh-TW" smtClean="0">
                <a:ea typeface="新細明體" panose="02020500000000000000" pitchFamily="18" charset="-120"/>
              </a:rPr>
              <a:t>Sophisticated pattern recognition techniques are involved in the interface design.</a:t>
            </a:r>
          </a:p>
          <a:p>
            <a:pPr lvl="1" eaLnBrk="1" hangingPunct="1"/>
            <a:r>
              <a:rPr lang="en-US" altLang="zh-TW" smtClean="0">
                <a:ea typeface="新細明體" panose="02020500000000000000" pitchFamily="18" charset="-120"/>
              </a:rPr>
              <a:t>Interface with feedback facilities are required due to recognition error.</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Conversational Interface</a:t>
            </a:r>
          </a:p>
        </p:txBody>
      </p:sp>
      <p:sp>
        <p:nvSpPr>
          <p:cNvPr id="132099" name="Rectangle 3"/>
          <p:cNvSpPr>
            <a:spLocks noGrp="1" noChangeArrowheads="1"/>
          </p:cNvSpPr>
          <p:nvPr>
            <p:ph idx="1"/>
          </p:nvPr>
        </p:nvSpPr>
        <p:spPr/>
        <p:txBody>
          <a:bodyPr/>
          <a:lstStyle/>
          <a:p>
            <a:pPr eaLnBrk="1" hangingPunct="1"/>
            <a:r>
              <a:rPr lang="en-US" altLang="zh-TW" dirty="0" smtClean="0">
                <a:ea typeface="新細明體" panose="02020500000000000000" pitchFamily="18" charset="-120"/>
              </a:rPr>
              <a:t>Interfaces which can respond intelligently to human conversations.</a:t>
            </a:r>
          </a:p>
          <a:p>
            <a:pPr eaLnBrk="1" hangingPunct="1"/>
            <a:r>
              <a:rPr lang="en-US" altLang="zh-TW" dirty="0" smtClean="0">
                <a:ea typeface="新細明體" panose="02020500000000000000" pitchFamily="18" charset="-120"/>
              </a:rPr>
              <a:t>The most famous example is the computer program ELIZA.</a:t>
            </a:r>
          </a:p>
          <a:p>
            <a:pPr eaLnBrk="1" hangingPunct="1"/>
            <a:r>
              <a:rPr lang="en-US" altLang="zh-TW" dirty="0" smtClean="0">
                <a:ea typeface="新細明體" panose="02020500000000000000" pitchFamily="18" charset="-120"/>
              </a:rPr>
              <a:t>An </a:t>
            </a:r>
            <a:r>
              <a:rPr lang="en-US" altLang="zh-TW" dirty="0" smtClean="0">
                <a:ea typeface="新細明體" panose="02020500000000000000" pitchFamily="18" charset="-120"/>
                <a:hlinkClick r:id="rId3"/>
              </a:rPr>
              <a:t>example</a:t>
            </a:r>
            <a:r>
              <a:rPr lang="en-US" altLang="zh-TW" dirty="0" smtClean="0">
                <a:ea typeface="新細明體" panose="02020500000000000000" pitchFamily="18" charset="-120"/>
              </a:rPr>
              <a:t> of a conversational interface.</a:t>
            </a:r>
          </a:p>
        </p:txBody>
      </p:sp>
      <p:pic>
        <p:nvPicPr>
          <p:cNvPr id="6" name="图片 5"/>
          <p:cNvPicPr>
            <a:picLocks noChangeAspect="1"/>
          </p:cNvPicPr>
          <p:nvPr/>
        </p:nvPicPr>
        <p:blipFill>
          <a:blip r:embed="rId4"/>
          <a:stretch>
            <a:fillRect/>
          </a:stretch>
        </p:blipFill>
        <p:spPr>
          <a:xfrm>
            <a:off x="1295400" y="3429000"/>
            <a:ext cx="1905000" cy="3175000"/>
          </a:xfrm>
          <a:prstGeom prst="rect">
            <a:avLst/>
          </a:prstGeom>
        </p:spPr>
      </p:pic>
      <p:pic>
        <p:nvPicPr>
          <p:cNvPr id="7" name="图片 6"/>
          <p:cNvPicPr>
            <a:picLocks noChangeAspect="1"/>
          </p:cNvPicPr>
          <p:nvPr/>
        </p:nvPicPr>
        <p:blipFill>
          <a:blip r:embed="rId5"/>
          <a:stretch>
            <a:fillRect/>
          </a:stretch>
        </p:blipFill>
        <p:spPr>
          <a:xfrm>
            <a:off x="3310671" y="3433916"/>
            <a:ext cx="4867566" cy="3170084"/>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ELIZA: An Example Conversation</a:t>
            </a:r>
          </a:p>
        </p:txBody>
      </p:sp>
      <p:sp>
        <p:nvSpPr>
          <p:cNvPr id="134147" name="Rectangle 3"/>
          <p:cNvSpPr>
            <a:spLocks noChangeArrowheads="1"/>
          </p:cNvSpPr>
          <p:nvPr/>
        </p:nvSpPr>
        <p:spPr bwMode="auto">
          <a:xfrm>
            <a:off x="381000" y="2019300"/>
            <a:ext cx="9144000" cy="477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zh-TW" sz="1400">
                <a:latin typeface="Times New Roman" panose="02020603050405020304" pitchFamily="18" charset="0"/>
                <a:ea typeface="新細明體" panose="02020500000000000000" pitchFamily="18" charset="-120"/>
              </a:rPr>
              <a:t>He says I'm depressed much of the time. </a:t>
            </a:r>
          </a:p>
          <a:p>
            <a:pPr eaLnBrk="1" hangingPunct="1">
              <a:spcBef>
                <a:spcPct val="0"/>
              </a:spcBef>
              <a:buClrTx/>
              <a:buSzTx/>
              <a:buFontTx/>
              <a:buNone/>
            </a:pPr>
            <a:endParaRPr lang="en-US" altLang="zh-TW" sz="1400">
              <a:latin typeface="Times New Roman" panose="02020603050405020304" pitchFamily="18" charset="0"/>
              <a:ea typeface="新細明體" panose="02020500000000000000" pitchFamily="18" charset="-120"/>
            </a:endParaRPr>
          </a:p>
          <a:p>
            <a:pPr>
              <a:spcBef>
                <a:spcPct val="0"/>
              </a:spcBef>
              <a:buClrTx/>
              <a:buSzTx/>
              <a:buFontTx/>
              <a:buNone/>
            </a:pPr>
            <a:r>
              <a:rPr lang="en-US" altLang="zh-TW" sz="1400">
                <a:solidFill>
                  <a:srgbClr val="FF0000"/>
                </a:solidFill>
                <a:latin typeface="Times New Roman" panose="02020603050405020304" pitchFamily="18" charset="0"/>
                <a:ea typeface="新細明體" panose="02020500000000000000" pitchFamily="18" charset="-120"/>
              </a:rPr>
              <a:t>I AM SORRY TO HEAR YOU ARE DEPRESSED </a:t>
            </a:r>
          </a:p>
          <a:p>
            <a:pPr>
              <a:spcBef>
                <a:spcPct val="0"/>
              </a:spcBef>
              <a:buClrTx/>
              <a:buSzTx/>
              <a:buFontTx/>
              <a:buNone/>
            </a:pPr>
            <a:endParaRPr lang="en-US" altLang="zh-TW" sz="1400">
              <a:solidFill>
                <a:srgbClr val="FF0000"/>
              </a:solidFill>
              <a:latin typeface="Times New Roman" panose="02020603050405020304" pitchFamily="18" charset="0"/>
              <a:ea typeface="新細明體" panose="02020500000000000000" pitchFamily="18" charset="-120"/>
            </a:endParaRPr>
          </a:p>
          <a:p>
            <a:pPr>
              <a:spcBef>
                <a:spcPct val="0"/>
              </a:spcBef>
              <a:buClrTx/>
              <a:buSzTx/>
              <a:buFontTx/>
              <a:buNone/>
            </a:pPr>
            <a:r>
              <a:rPr lang="en-US" altLang="zh-TW" sz="1400">
                <a:latin typeface="Times New Roman" panose="02020603050405020304" pitchFamily="18" charset="0"/>
                <a:ea typeface="新細明體" panose="02020500000000000000" pitchFamily="18" charset="-120"/>
              </a:rPr>
              <a:t>It's true. I am unhappy </a:t>
            </a:r>
          </a:p>
          <a:p>
            <a:pPr>
              <a:spcBef>
                <a:spcPct val="0"/>
              </a:spcBef>
              <a:buClrTx/>
              <a:buSzTx/>
              <a:buFontTx/>
              <a:buNone/>
            </a:pPr>
            <a:endParaRPr lang="en-US" altLang="zh-TW" sz="1400">
              <a:latin typeface="Times New Roman" panose="02020603050405020304" pitchFamily="18" charset="0"/>
              <a:ea typeface="新細明體" panose="02020500000000000000" pitchFamily="18" charset="-120"/>
            </a:endParaRPr>
          </a:p>
          <a:p>
            <a:pPr>
              <a:spcBef>
                <a:spcPct val="0"/>
              </a:spcBef>
              <a:buClrTx/>
              <a:buSzTx/>
              <a:buFontTx/>
              <a:buNone/>
            </a:pPr>
            <a:r>
              <a:rPr lang="en-US" altLang="zh-TW" sz="1400">
                <a:solidFill>
                  <a:srgbClr val="FF0000"/>
                </a:solidFill>
                <a:latin typeface="Times New Roman" panose="02020603050405020304" pitchFamily="18" charset="0"/>
                <a:ea typeface="新細明體" panose="02020500000000000000" pitchFamily="18" charset="-120"/>
              </a:rPr>
              <a:t>DO YOU THINK COMING HERE WILL HELP YOU NOT TO BE UNHAPPY </a:t>
            </a:r>
          </a:p>
          <a:p>
            <a:pPr>
              <a:spcBef>
                <a:spcPct val="0"/>
              </a:spcBef>
              <a:buClrTx/>
              <a:buSzTx/>
              <a:buFontTx/>
              <a:buNone/>
            </a:pPr>
            <a:endParaRPr lang="en-US" altLang="zh-TW" sz="1400">
              <a:solidFill>
                <a:srgbClr val="FF0000"/>
              </a:solidFill>
              <a:latin typeface="Times New Roman" panose="02020603050405020304" pitchFamily="18" charset="0"/>
              <a:ea typeface="新細明體" panose="02020500000000000000" pitchFamily="18" charset="-120"/>
            </a:endParaRPr>
          </a:p>
          <a:p>
            <a:pPr>
              <a:spcBef>
                <a:spcPct val="0"/>
              </a:spcBef>
              <a:buClrTx/>
              <a:buSzTx/>
              <a:buFontTx/>
              <a:buNone/>
            </a:pPr>
            <a:r>
              <a:rPr lang="en-US" altLang="zh-TW" sz="1400">
                <a:latin typeface="Times New Roman" panose="02020603050405020304" pitchFamily="18" charset="0"/>
                <a:ea typeface="新細明體" panose="02020500000000000000" pitchFamily="18" charset="-120"/>
              </a:rPr>
              <a:t>I need some help, that much seems certain. </a:t>
            </a:r>
          </a:p>
          <a:p>
            <a:pPr>
              <a:spcBef>
                <a:spcPct val="0"/>
              </a:spcBef>
              <a:buClrTx/>
              <a:buSzTx/>
              <a:buFontTx/>
              <a:buNone/>
            </a:pPr>
            <a:endParaRPr lang="en-US" altLang="zh-TW" sz="1400">
              <a:latin typeface="Times New Roman" panose="02020603050405020304" pitchFamily="18" charset="0"/>
              <a:ea typeface="新細明體" panose="02020500000000000000" pitchFamily="18" charset="-120"/>
            </a:endParaRPr>
          </a:p>
          <a:p>
            <a:pPr>
              <a:spcBef>
                <a:spcPct val="0"/>
              </a:spcBef>
              <a:buClrTx/>
              <a:buSzTx/>
              <a:buFontTx/>
              <a:buNone/>
            </a:pPr>
            <a:r>
              <a:rPr lang="en-US" altLang="zh-TW" sz="1400">
                <a:solidFill>
                  <a:srgbClr val="FF0000"/>
                </a:solidFill>
                <a:latin typeface="Times New Roman" panose="02020603050405020304" pitchFamily="18" charset="0"/>
                <a:ea typeface="新細明體" panose="02020500000000000000" pitchFamily="18" charset="-120"/>
              </a:rPr>
              <a:t>WHAT WOULD IT MEAN TO YOU IF YOU GOT SOME HELP </a:t>
            </a:r>
          </a:p>
          <a:p>
            <a:pPr>
              <a:spcBef>
                <a:spcPct val="0"/>
              </a:spcBef>
              <a:buClrTx/>
              <a:buSzTx/>
              <a:buFontTx/>
              <a:buNone/>
            </a:pPr>
            <a:endParaRPr lang="en-US" altLang="zh-TW" sz="1400">
              <a:solidFill>
                <a:srgbClr val="FF0000"/>
              </a:solidFill>
              <a:latin typeface="Times New Roman" panose="02020603050405020304" pitchFamily="18" charset="0"/>
              <a:ea typeface="新細明體" panose="02020500000000000000" pitchFamily="18" charset="-120"/>
            </a:endParaRPr>
          </a:p>
          <a:p>
            <a:pPr>
              <a:spcBef>
                <a:spcPct val="0"/>
              </a:spcBef>
              <a:buClrTx/>
              <a:buSzTx/>
              <a:buFontTx/>
              <a:buNone/>
            </a:pPr>
            <a:r>
              <a:rPr lang="en-US" altLang="zh-TW" sz="1400">
                <a:latin typeface="Times New Roman" panose="02020603050405020304" pitchFamily="18" charset="0"/>
                <a:ea typeface="新細明體" panose="02020500000000000000" pitchFamily="18" charset="-120"/>
              </a:rPr>
              <a:t>Perhaps I could learn to get along with my mother. </a:t>
            </a:r>
          </a:p>
          <a:p>
            <a:pPr>
              <a:spcBef>
                <a:spcPct val="0"/>
              </a:spcBef>
              <a:buClrTx/>
              <a:buSzTx/>
              <a:buFontTx/>
              <a:buNone/>
            </a:pPr>
            <a:endParaRPr lang="en-US" altLang="zh-TW" sz="1400">
              <a:latin typeface="Times New Roman" panose="02020603050405020304" pitchFamily="18" charset="0"/>
              <a:ea typeface="新細明體" panose="02020500000000000000" pitchFamily="18" charset="-120"/>
            </a:endParaRPr>
          </a:p>
          <a:p>
            <a:pPr>
              <a:spcBef>
                <a:spcPct val="0"/>
              </a:spcBef>
              <a:buClrTx/>
              <a:buSzTx/>
              <a:buFontTx/>
              <a:buNone/>
            </a:pPr>
            <a:r>
              <a:rPr lang="en-US" altLang="zh-TW" sz="1400">
                <a:solidFill>
                  <a:srgbClr val="FF0000"/>
                </a:solidFill>
                <a:latin typeface="Times New Roman" panose="02020603050405020304" pitchFamily="18" charset="0"/>
                <a:ea typeface="新細明體" panose="02020500000000000000" pitchFamily="18" charset="-120"/>
              </a:rPr>
              <a:t>TELL ME MORE ABOUT YOUR FAMILY </a:t>
            </a:r>
          </a:p>
          <a:p>
            <a:pPr>
              <a:spcBef>
                <a:spcPct val="0"/>
              </a:spcBef>
              <a:buClrTx/>
              <a:buSzTx/>
              <a:buFontTx/>
              <a:buNone/>
            </a:pPr>
            <a:endParaRPr lang="en-US" altLang="zh-TW" sz="1400">
              <a:solidFill>
                <a:srgbClr val="FF0000"/>
              </a:solidFill>
              <a:latin typeface="Times New Roman" panose="02020603050405020304" pitchFamily="18" charset="0"/>
              <a:ea typeface="新細明體" panose="02020500000000000000" pitchFamily="18" charset="-120"/>
            </a:endParaRPr>
          </a:p>
          <a:p>
            <a:pPr>
              <a:spcBef>
                <a:spcPct val="0"/>
              </a:spcBef>
              <a:buClrTx/>
              <a:buSzTx/>
              <a:buFontTx/>
              <a:buNone/>
            </a:pPr>
            <a:r>
              <a:rPr lang="en-US" altLang="zh-TW" sz="1400">
                <a:latin typeface="Times New Roman" panose="02020603050405020304" pitchFamily="18" charset="0"/>
                <a:ea typeface="新細明體" panose="02020500000000000000" pitchFamily="18" charset="-120"/>
              </a:rPr>
              <a:t>My mother takes care of me. </a:t>
            </a:r>
          </a:p>
          <a:p>
            <a:pPr>
              <a:spcBef>
                <a:spcPct val="0"/>
              </a:spcBef>
              <a:buClrTx/>
              <a:buSzTx/>
              <a:buFontTx/>
              <a:buNone/>
            </a:pPr>
            <a:endParaRPr lang="en-US" altLang="zh-TW" sz="1400">
              <a:latin typeface="Times New Roman" panose="02020603050405020304" pitchFamily="18" charset="0"/>
              <a:ea typeface="新細明體" panose="02020500000000000000" pitchFamily="18" charset="-120"/>
            </a:endParaRPr>
          </a:p>
          <a:p>
            <a:pPr>
              <a:spcBef>
                <a:spcPct val="0"/>
              </a:spcBef>
              <a:buClrTx/>
              <a:buSzTx/>
              <a:buFontTx/>
              <a:buNone/>
            </a:pPr>
            <a:r>
              <a:rPr lang="en-US" altLang="zh-TW" sz="1400">
                <a:solidFill>
                  <a:srgbClr val="FF0000"/>
                </a:solidFill>
                <a:latin typeface="Times New Roman" panose="02020603050405020304" pitchFamily="18" charset="0"/>
                <a:ea typeface="新細明體" panose="02020500000000000000" pitchFamily="18" charset="-120"/>
              </a:rPr>
              <a:t>WHO ELSE IN YOUR FAMILY TAKES CARE OF YOU </a:t>
            </a:r>
          </a:p>
          <a:p>
            <a:pPr>
              <a:spcBef>
                <a:spcPct val="0"/>
              </a:spcBef>
              <a:buClrTx/>
              <a:buSzTx/>
              <a:buFontTx/>
              <a:buNone/>
            </a:pPr>
            <a:endParaRPr lang="en-US" altLang="zh-TW" sz="1400">
              <a:solidFill>
                <a:srgbClr val="FF0000"/>
              </a:solidFill>
              <a:latin typeface="Times New Roman" panose="02020603050405020304" pitchFamily="18" charset="0"/>
              <a:ea typeface="新細明體" panose="02020500000000000000" pitchFamily="18" charset="-120"/>
            </a:endParaRPr>
          </a:p>
          <a:p>
            <a:pPr>
              <a:spcBef>
                <a:spcPct val="0"/>
              </a:spcBef>
              <a:buClrTx/>
              <a:buSzTx/>
              <a:buFontTx/>
              <a:buNone/>
            </a:pPr>
            <a:r>
              <a:rPr lang="en-US" altLang="zh-TW" sz="1400">
                <a:latin typeface="Times New Roman" panose="02020603050405020304" pitchFamily="18" charset="0"/>
                <a:ea typeface="新細明體" panose="02020500000000000000" pitchFamily="18" charset="-120"/>
              </a:rPr>
              <a:t>My father. </a:t>
            </a:r>
          </a:p>
          <a:p>
            <a:pPr>
              <a:spcBef>
                <a:spcPct val="0"/>
              </a:spcBef>
              <a:buClrTx/>
              <a:buSzTx/>
              <a:buFontTx/>
              <a:buNone/>
            </a:pPr>
            <a:endParaRPr lang="en-US" altLang="zh-TW" sz="1400">
              <a:latin typeface="Times New Roman" panose="02020603050405020304" pitchFamily="18" charset="0"/>
              <a:ea typeface="新細明體" panose="02020500000000000000" pitchFamily="18" charset="-12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026"/>
          <p:cNvSpPr>
            <a:spLocks noGrp="1" noChangeArrowheads="1"/>
          </p:cNvSpPr>
          <p:nvPr>
            <p:ph type="title"/>
          </p:nvPr>
        </p:nvSpPr>
        <p:spPr/>
        <p:txBody>
          <a:bodyPr/>
          <a:lstStyle/>
          <a:p>
            <a:pPr eaLnBrk="1" hangingPunct="1"/>
            <a:r>
              <a:rPr lang="en-US" altLang="zh-TW" smtClean="0">
                <a:ea typeface="新細明體" panose="02020500000000000000" pitchFamily="18" charset="-120"/>
              </a:rPr>
              <a:t>References</a:t>
            </a:r>
          </a:p>
        </p:txBody>
      </p:sp>
      <p:sp>
        <p:nvSpPr>
          <p:cNvPr id="15363" name="Rectangle 1027"/>
          <p:cNvSpPr>
            <a:spLocks noGrp="1" noChangeArrowheads="1"/>
          </p:cNvSpPr>
          <p:nvPr>
            <p:ph idx="1"/>
          </p:nvPr>
        </p:nvSpPr>
        <p:spPr/>
        <p:txBody>
          <a:bodyPr/>
          <a:lstStyle/>
          <a:p>
            <a:pPr eaLnBrk="1" hangingPunct="1"/>
            <a:r>
              <a:rPr lang="en-US" altLang="zh-TW" dirty="0" smtClean="0">
                <a:ea typeface="新細明體" panose="02020500000000000000" pitchFamily="18" charset="-120"/>
              </a:rPr>
              <a:t>TBA</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ELIZA</a:t>
            </a:r>
          </a:p>
        </p:txBody>
      </p:sp>
      <p:sp>
        <p:nvSpPr>
          <p:cNvPr id="136195" name="Rectangle 3"/>
          <p:cNvSpPr>
            <a:spLocks noGrp="1" noChangeArrowheads="1"/>
          </p:cNvSpPr>
          <p:nvPr>
            <p:ph idx="1"/>
          </p:nvPr>
        </p:nvSpPr>
        <p:spPr/>
        <p:txBody>
          <a:bodyPr/>
          <a:lstStyle/>
          <a:p>
            <a:pPr eaLnBrk="1" hangingPunct="1">
              <a:lnSpc>
                <a:spcPct val="90000"/>
              </a:lnSpc>
            </a:pPr>
            <a:r>
              <a:rPr lang="en-US" altLang="zh-TW" dirty="0" smtClean="0">
                <a:ea typeface="新細明體" panose="02020500000000000000" pitchFamily="18" charset="-120"/>
              </a:rPr>
              <a:t>The input is inspected for the presence of a keyword.</a:t>
            </a:r>
          </a:p>
          <a:p>
            <a:pPr eaLnBrk="1" hangingPunct="1">
              <a:lnSpc>
                <a:spcPct val="90000"/>
              </a:lnSpc>
            </a:pPr>
            <a:r>
              <a:rPr lang="en-US" altLang="zh-TW" dirty="0" smtClean="0">
                <a:ea typeface="新細明體" panose="02020500000000000000" pitchFamily="18" charset="-120"/>
              </a:rPr>
              <a:t>When such a word is found</a:t>
            </a:r>
          </a:p>
          <a:p>
            <a:pPr lvl="1" eaLnBrk="1" hangingPunct="1">
              <a:lnSpc>
                <a:spcPct val="90000"/>
              </a:lnSpc>
            </a:pPr>
            <a:r>
              <a:rPr lang="en-US" altLang="zh-TW" dirty="0" smtClean="0">
                <a:ea typeface="新細明體" panose="02020500000000000000" pitchFamily="18" charset="-120"/>
              </a:rPr>
              <a:t>The sentence is transformed according to a rule associated with the keyword.</a:t>
            </a:r>
          </a:p>
          <a:p>
            <a:pPr lvl="1" eaLnBrk="1" hangingPunct="1">
              <a:lnSpc>
                <a:spcPct val="90000"/>
              </a:lnSpc>
            </a:pPr>
            <a:r>
              <a:rPr lang="en-US" altLang="zh-TW" dirty="0" smtClean="0">
                <a:ea typeface="新細明體" panose="02020500000000000000" pitchFamily="18" charset="-120"/>
              </a:rPr>
              <a:t>The text is then displayed.</a:t>
            </a:r>
          </a:p>
          <a:p>
            <a:pPr eaLnBrk="1" hangingPunct="1">
              <a:lnSpc>
                <a:spcPct val="90000"/>
              </a:lnSpc>
            </a:pPr>
            <a:r>
              <a:rPr lang="en-US" altLang="zh-TW" dirty="0" smtClean="0">
                <a:ea typeface="新細明體" panose="02020500000000000000" pitchFamily="18" charset="-120"/>
              </a:rPr>
              <a:t>Keywords may have a rank or precedence number.</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ELIZA</a:t>
            </a:r>
          </a:p>
        </p:txBody>
      </p:sp>
      <p:sp>
        <p:nvSpPr>
          <p:cNvPr id="138243" name="Rectangle 3"/>
          <p:cNvSpPr>
            <a:spLocks noGrp="1" noChangeArrowheads="1"/>
          </p:cNvSpPr>
          <p:nvPr>
            <p:ph idx="1"/>
          </p:nvPr>
        </p:nvSpPr>
        <p:spPr/>
        <p:txBody>
          <a:bodyPr>
            <a:normAutofit/>
          </a:bodyPr>
          <a:lstStyle/>
          <a:p>
            <a:pPr eaLnBrk="1" hangingPunct="1"/>
            <a:r>
              <a:rPr lang="en-US" altLang="zh-TW" dirty="0" smtClean="0">
                <a:ea typeface="新細明體" panose="02020500000000000000" pitchFamily="18" charset="-120"/>
              </a:rPr>
              <a:t>A kind of template is applied to transform the original sentence.</a:t>
            </a:r>
          </a:p>
          <a:p>
            <a:pPr eaLnBrk="1" hangingPunct="1"/>
            <a:r>
              <a:rPr lang="en-US" altLang="zh-TW" dirty="0" smtClean="0">
                <a:ea typeface="新細明體" panose="02020500000000000000" pitchFamily="18" charset="-120"/>
              </a:rPr>
              <a:t>Example:</a:t>
            </a:r>
          </a:p>
          <a:p>
            <a:pPr lvl="1" eaLnBrk="1" hangingPunct="1"/>
            <a:r>
              <a:rPr lang="en-US" altLang="zh-TW" dirty="0" smtClean="0">
                <a:ea typeface="新細明體" panose="02020500000000000000" pitchFamily="18" charset="-120"/>
              </a:rPr>
              <a:t>“I am very happy these days”</a:t>
            </a:r>
          </a:p>
          <a:p>
            <a:pPr lvl="1" eaLnBrk="1" hangingPunct="1"/>
            <a:r>
              <a:rPr lang="en-US" altLang="zh-TW" dirty="0" smtClean="0">
                <a:ea typeface="新細明體" panose="02020500000000000000" pitchFamily="18" charset="-120"/>
              </a:rPr>
              <a:t>“How long have you been very happy these days?”</a:t>
            </a:r>
          </a:p>
          <a:p>
            <a:pPr eaLnBrk="1" hangingPunct="1"/>
            <a:r>
              <a:rPr lang="en-US" altLang="zh-TW" dirty="0" smtClean="0">
                <a:ea typeface="新細明體" panose="02020500000000000000" pitchFamily="18" charset="-120"/>
              </a:rPr>
              <a:t>Templates:</a:t>
            </a:r>
          </a:p>
          <a:p>
            <a:pPr lvl="1" eaLnBrk="1" hangingPunct="1"/>
            <a:r>
              <a:rPr lang="en-US" altLang="zh-TW" dirty="0" smtClean="0">
                <a:ea typeface="新細明體" panose="02020500000000000000" pitchFamily="18" charset="-120"/>
              </a:rPr>
              <a:t>“I am X”</a:t>
            </a:r>
          </a:p>
          <a:p>
            <a:pPr lvl="1" eaLnBrk="1" hangingPunct="1"/>
            <a:r>
              <a:rPr lang="en-US" altLang="zh-TW" dirty="0" smtClean="0">
                <a:ea typeface="新細明體" panose="02020500000000000000" pitchFamily="18" charset="-120"/>
              </a:rPr>
              <a:t>“How long have you been X ?”</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ELIZA</a:t>
            </a:r>
          </a:p>
        </p:txBody>
      </p:sp>
      <p:sp>
        <p:nvSpPr>
          <p:cNvPr id="140291" name="Rectangle 3"/>
          <p:cNvSpPr>
            <a:spLocks noGrp="1" noChangeArrowheads="1"/>
          </p:cNvSpPr>
          <p:nvPr>
            <p:ph idx="1"/>
          </p:nvPr>
        </p:nvSpPr>
        <p:spPr/>
        <p:txBody>
          <a:bodyPr/>
          <a:lstStyle/>
          <a:p>
            <a:pPr eaLnBrk="1" hangingPunct="1"/>
            <a:r>
              <a:rPr lang="en-US" altLang="zh-TW" dirty="0" smtClean="0">
                <a:ea typeface="新細明體" panose="02020500000000000000" pitchFamily="18" charset="-120"/>
              </a:rPr>
              <a:t>Another example</a:t>
            </a:r>
          </a:p>
          <a:p>
            <a:pPr lvl="1" eaLnBrk="1" hangingPunct="1"/>
            <a:r>
              <a:rPr lang="en-US" altLang="zh-TW" dirty="0" smtClean="0">
                <a:ea typeface="新細明體" panose="02020500000000000000" pitchFamily="18" charset="-120"/>
              </a:rPr>
              <a:t>“It seems that you hate me”</a:t>
            </a:r>
          </a:p>
          <a:p>
            <a:pPr lvl="1" eaLnBrk="1" hangingPunct="1"/>
            <a:r>
              <a:rPr lang="en-US" altLang="zh-TW" dirty="0" smtClean="0">
                <a:ea typeface="新細明體" panose="02020500000000000000" pitchFamily="18" charset="-120"/>
              </a:rPr>
              <a:t>“What makes you think I hate you ?”</a:t>
            </a:r>
          </a:p>
          <a:p>
            <a:pPr eaLnBrk="1" hangingPunct="1">
              <a:buFont typeface="Wingdings" panose="05000000000000000000" pitchFamily="2" charset="2"/>
              <a:buNone/>
            </a:pPr>
            <a:endParaRPr lang="zh-TW" altLang="en-US" dirty="0" smtClean="0">
              <a:ea typeface="新細明體" panose="02020500000000000000" pitchFamily="18" charset="-120"/>
            </a:endParaRPr>
          </a:p>
        </p:txBody>
      </p:sp>
      <p:sp>
        <p:nvSpPr>
          <p:cNvPr id="140292" name="Rectangle 4"/>
          <p:cNvSpPr>
            <a:spLocks noChangeArrowheads="1"/>
          </p:cNvSpPr>
          <p:nvPr/>
        </p:nvSpPr>
        <p:spPr bwMode="auto">
          <a:xfrm>
            <a:off x="1524000" y="4572000"/>
            <a:ext cx="4876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lvl="1" eaLnBrk="1" hangingPunct="1">
              <a:buClrTx/>
              <a:buSzTx/>
              <a:buFontTx/>
              <a:buNone/>
            </a:pPr>
            <a:r>
              <a:rPr lang="zh-TW" altLang="en-US" dirty="0">
                <a:latin typeface="Times New Roman" panose="02020603050405020304" pitchFamily="18" charset="0"/>
                <a:ea typeface="新細明體" panose="02020500000000000000" pitchFamily="18" charset="-120"/>
              </a:rPr>
              <a:t>“</a:t>
            </a:r>
            <a:r>
              <a:rPr lang="en-US" altLang="zh-TW" dirty="0">
                <a:latin typeface="Times New Roman" panose="02020603050405020304" pitchFamily="18" charset="0"/>
                <a:ea typeface="新細明體" panose="02020500000000000000" pitchFamily="18" charset="-120"/>
              </a:rPr>
              <a:t>It seems that | you| hate |me”</a:t>
            </a:r>
          </a:p>
        </p:txBody>
      </p:sp>
      <p:sp>
        <p:nvSpPr>
          <p:cNvPr id="140293" name="Text Box 5"/>
          <p:cNvSpPr txBox="1">
            <a:spLocks noChangeArrowheads="1"/>
          </p:cNvSpPr>
          <p:nvPr/>
        </p:nvSpPr>
        <p:spPr bwMode="auto">
          <a:xfrm>
            <a:off x="2819400" y="4114800"/>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zh-TW" sz="2400">
                <a:latin typeface="Times New Roman" panose="02020603050405020304" pitchFamily="18" charset="0"/>
                <a:ea typeface="新細明體" panose="02020500000000000000" pitchFamily="18" charset="-120"/>
              </a:rPr>
              <a:t>(1)</a:t>
            </a:r>
          </a:p>
        </p:txBody>
      </p:sp>
      <p:sp>
        <p:nvSpPr>
          <p:cNvPr id="140294" name="Text Box 6"/>
          <p:cNvSpPr txBox="1">
            <a:spLocks noChangeArrowheads="1"/>
          </p:cNvSpPr>
          <p:nvPr/>
        </p:nvSpPr>
        <p:spPr bwMode="auto">
          <a:xfrm>
            <a:off x="4191000" y="4114800"/>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zh-TW" sz="2400">
                <a:latin typeface="Times New Roman" panose="02020603050405020304" pitchFamily="18" charset="0"/>
                <a:ea typeface="新細明體" panose="02020500000000000000" pitchFamily="18" charset="-120"/>
              </a:rPr>
              <a:t>(2)</a:t>
            </a:r>
          </a:p>
        </p:txBody>
      </p:sp>
      <p:sp>
        <p:nvSpPr>
          <p:cNvPr id="140295" name="Text Box 7"/>
          <p:cNvSpPr txBox="1">
            <a:spLocks noChangeArrowheads="1"/>
          </p:cNvSpPr>
          <p:nvPr/>
        </p:nvSpPr>
        <p:spPr bwMode="auto">
          <a:xfrm>
            <a:off x="4953000" y="4114800"/>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zh-TW" sz="2400">
                <a:latin typeface="Times New Roman" panose="02020603050405020304" pitchFamily="18" charset="0"/>
                <a:ea typeface="新細明體" panose="02020500000000000000" pitchFamily="18" charset="-120"/>
              </a:rPr>
              <a:t>(3)</a:t>
            </a:r>
          </a:p>
        </p:txBody>
      </p:sp>
      <p:sp>
        <p:nvSpPr>
          <p:cNvPr id="140296" name="Text Box 8"/>
          <p:cNvSpPr txBox="1">
            <a:spLocks noChangeArrowheads="1"/>
          </p:cNvSpPr>
          <p:nvPr/>
        </p:nvSpPr>
        <p:spPr bwMode="auto">
          <a:xfrm>
            <a:off x="5638800" y="4114800"/>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zh-TW" sz="2400">
                <a:latin typeface="Times New Roman" panose="02020603050405020304" pitchFamily="18" charset="0"/>
                <a:ea typeface="新細明體" panose="02020500000000000000" pitchFamily="18" charset="-120"/>
              </a:rPr>
              <a:t>(4)</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ELIZA</a:t>
            </a:r>
          </a:p>
        </p:txBody>
      </p:sp>
      <p:sp>
        <p:nvSpPr>
          <p:cNvPr id="142339" name="Rectangle 3"/>
          <p:cNvSpPr>
            <a:spLocks noGrp="1" noChangeArrowheads="1"/>
          </p:cNvSpPr>
          <p:nvPr>
            <p:ph idx="1"/>
          </p:nvPr>
        </p:nvSpPr>
        <p:spPr/>
        <p:txBody>
          <a:bodyPr/>
          <a:lstStyle/>
          <a:p>
            <a:pPr eaLnBrk="1" hangingPunct="1"/>
            <a:r>
              <a:rPr lang="en-US" altLang="zh-TW" smtClean="0">
                <a:ea typeface="新細明體" panose="02020500000000000000" pitchFamily="18" charset="-120"/>
              </a:rPr>
              <a:t>Search for the pattern</a:t>
            </a:r>
          </a:p>
          <a:p>
            <a:pPr lvl="1" eaLnBrk="1" hangingPunct="1"/>
            <a:r>
              <a:rPr lang="en-US" altLang="zh-TW" smtClean="0">
                <a:ea typeface="新細明體" panose="02020500000000000000" pitchFamily="18" charset="-120"/>
              </a:rPr>
              <a:t>“(1) you (3) me”</a:t>
            </a:r>
          </a:p>
          <a:p>
            <a:pPr eaLnBrk="1" hangingPunct="1"/>
            <a:r>
              <a:rPr lang="en-US" altLang="zh-TW" smtClean="0">
                <a:ea typeface="新細明體" panose="02020500000000000000" pitchFamily="18" charset="-120"/>
              </a:rPr>
              <a:t>Reassembly rule</a:t>
            </a:r>
          </a:p>
          <a:p>
            <a:pPr lvl="1" eaLnBrk="1" hangingPunct="1"/>
            <a:r>
              <a:rPr lang="en-US" altLang="zh-TW" smtClean="0">
                <a:ea typeface="新細明體" panose="02020500000000000000" pitchFamily="18" charset="-120"/>
              </a:rPr>
              <a:t>Throw away component (1).</a:t>
            </a:r>
          </a:p>
          <a:p>
            <a:pPr lvl="1" eaLnBrk="1" hangingPunct="1"/>
            <a:r>
              <a:rPr lang="en-US" altLang="zh-TW" smtClean="0">
                <a:ea typeface="新細明體" panose="02020500000000000000" pitchFamily="18" charset="-120"/>
              </a:rPr>
              <a:t>Apply the following rules:</a:t>
            </a:r>
          </a:p>
          <a:p>
            <a:pPr lvl="2" eaLnBrk="1" hangingPunct="1"/>
            <a:r>
              <a:rPr lang="en-US" altLang="zh-TW" smtClean="0">
                <a:ea typeface="新細明體" panose="02020500000000000000" pitchFamily="18" charset="-120"/>
              </a:rPr>
              <a:t>you</a:t>
            </a:r>
            <a:r>
              <a:rPr lang="en-US" altLang="zh-TW" smtClean="0">
                <a:ea typeface="新細明體" panose="02020500000000000000" pitchFamily="18" charset="-120"/>
                <a:sym typeface="Symbol" panose="05050102010706020507" pitchFamily="18" charset="2"/>
              </a:rPr>
              <a:t>I</a:t>
            </a:r>
          </a:p>
          <a:p>
            <a:pPr lvl="2" eaLnBrk="1" hangingPunct="1"/>
            <a:r>
              <a:rPr lang="en-US" altLang="zh-TW" smtClean="0">
                <a:ea typeface="新細明體" panose="02020500000000000000" pitchFamily="18" charset="-120"/>
                <a:sym typeface="Symbol" panose="05050102010706020507" pitchFamily="18" charset="2"/>
              </a:rPr>
              <a:t>meyou</a:t>
            </a:r>
          </a:p>
          <a:p>
            <a:pPr lvl="1" eaLnBrk="1" hangingPunct="1"/>
            <a:r>
              <a:rPr lang="en-US" altLang="zh-TW" smtClean="0">
                <a:ea typeface="新細明體" panose="02020500000000000000" pitchFamily="18" charset="-120"/>
              </a:rPr>
              <a:t>Tack on a relevant phrase to the front.</a:t>
            </a:r>
          </a:p>
          <a:p>
            <a:pPr lvl="1" eaLnBrk="1" hangingPunct="1"/>
            <a:endParaRPr lang="en-US" altLang="zh-TW" smtClean="0">
              <a:ea typeface="新細明體" panose="02020500000000000000" pitchFamily="18" charset="-120"/>
            </a:endParaRPr>
          </a:p>
          <a:p>
            <a:pPr lvl="1" eaLnBrk="1" hangingPunct="1"/>
            <a:endParaRPr lang="zh-TW" altLang="en-US" smtClean="0">
              <a:ea typeface="新細明體" panose="02020500000000000000" pitchFamily="18" charset="-12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ELIZA</a:t>
            </a:r>
          </a:p>
        </p:txBody>
      </p:sp>
      <p:sp>
        <p:nvSpPr>
          <p:cNvPr id="144387" name="Rectangle 3"/>
          <p:cNvSpPr>
            <a:spLocks noGrp="1" noChangeArrowheads="1"/>
          </p:cNvSpPr>
          <p:nvPr>
            <p:ph idx="1"/>
          </p:nvPr>
        </p:nvSpPr>
        <p:spPr/>
        <p:txBody>
          <a:bodyPr/>
          <a:lstStyle/>
          <a:p>
            <a:pPr eaLnBrk="1" hangingPunct="1"/>
            <a:r>
              <a:rPr lang="en-US" altLang="zh-TW" smtClean="0">
                <a:ea typeface="新細明體" panose="02020500000000000000" pitchFamily="18" charset="-120"/>
              </a:rPr>
              <a:t>Formal notation</a:t>
            </a:r>
          </a:p>
          <a:p>
            <a:pPr lvl="1" eaLnBrk="1" hangingPunct="1"/>
            <a:r>
              <a:rPr lang="en-US" altLang="zh-TW" smtClean="0">
                <a:ea typeface="新細明體" panose="02020500000000000000" pitchFamily="18" charset="-120"/>
              </a:rPr>
              <a:t>“(1) you (3) me”</a:t>
            </a:r>
          </a:p>
          <a:p>
            <a:pPr lvl="1" eaLnBrk="1" hangingPunct="1"/>
            <a:r>
              <a:rPr lang="en-US" altLang="zh-TW" smtClean="0">
                <a:ea typeface="新細明體" panose="02020500000000000000" pitchFamily="18" charset="-120"/>
              </a:rPr>
              <a:t>“What makes you think I (3) you”</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Complete System</a:t>
            </a:r>
          </a:p>
        </p:txBody>
      </p:sp>
      <p:sp>
        <p:nvSpPr>
          <p:cNvPr id="146435" name="Rectangle 3"/>
          <p:cNvSpPr>
            <a:spLocks noGrp="1" noChangeArrowheads="1"/>
          </p:cNvSpPr>
          <p:nvPr>
            <p:ph idx="1"/>
          </p:nvPr>
        </p:nvSpPr>
        <p:spPr/>
        <p:txBody>
          <a:bodyPr>
            <a:normAutofit/>
          </a:bodyPr>
          <a:lstStyle/>
          <a:p>
            <a:pPr eaLnBrk="1" hangingPunct="1"/>
            <a:r>
              <a:rPr lang="en-US" altLang="zh-TW" dirty="0" smtClean="0">
                <a:ea typeface="新細明體" panose="02020500000000000000" pitchFamily="18" charset="-120"/>
              </a:rPr>
              <a:t>Speech recognition</a:t>
            </a:r>
          </a:p>
          <a:p>
            <a:pPr lvl="1" eaLnBrk="1" hangingPunct="1"/>
            <a:r>
              <a:rPr lang="en-US" altLang="zh-TW" dirty="0" smtClean="0">
                <a:ea typeface="新細明體" panose="02020500000000000000" pitchFamily="18" charset="-120"/>
              </a:rPr>
              <a:t>Conversion of sound waves to discrete words.</a:t>
            </a:r>
          </a:p>
          <a:p>
            <a:pPr eaLnBrk="1" hangingPunct="1"/>
            <a:r>
              <a:rPr lang="en-US" altLang="zh-TW" dirty="0" smtClean="0">
                <a:ea typeface="新細明體" panose="02020500000000000000" pitchFamily="18" charset="-120"/>
              </a:rPr>
              <a:t>Natural language understanding</a:t>
            </a:r>
          </a:p>
          <a:p>
            <a:pPr lvl="1" eaLnBrk="1" hangingPunct="1"/>
            <a:r>
              <a:rPr lang="en-US" altLang="zh-TW" dirty="0" smtClean="0">
                <a:ea typeface="新細明體" panose="02020500000000000000" pitchFamily="18" charset="-120"/>
              </a:rPr>
              <a:t>Understand the meaning of the words.</a:t>
            </a:r>
          </a:p>
          <a:p>
            <a:pPr eaLnBrk="1" hangingPunct="1"/>
            <a:r>
              <a:rPr lang="en-US" altLang="zh-TW" dirty="0" smtClean="0">
                <a:ea typeface="新細明體" panose="02020500000000000000" pitchFamily="18" charset="-120"/>
              </a:rPr>
              <a:t>Natural language generation</a:t>
            </a:r>
          </a:p>
          <a:p>
            <a:pPr lvl="1" eaLnBrk="1" hangingPunct="1"/>
            <a:r>
              <a:rPr lang="en-US" altLang="zh-TW" dirty="0" smtClean="0">
                <a:ea typeface="新細明體" panose="02020500000000000000" pitchFamily="18" charset="-120"/>
              </a:rPr>
              <a:t>Generate appropriate responses.</a:t>
            </a:r>
          </a:p>
          <a:p>
            <a:pPr eaLnBrk="1" hangingPunct="1"/>
            <a:r>
              <a:rPr lang="en-US" altLang="zh-TW" dirty="0" smtClean="0">
                <a:ea typeface="新細明體" panose="02020500000000000000" pitchFamily="18" charset="-120"/>
              </a:rPr>
              <a:t>Speech synthesis</a:t>
            </a:r>
          </a:p>
          <a:p>
            <a:pPr lvl="1" eaLnBrk="1" hangingPunct="1"/>
            <a:r>
              <a:rPr lang="en-US" altLang="zh-TW" dirty="0" smtClean="0">
                <a:ea typeface="新細明體" panose="02020500000000000000" pitchFamily="18" charset="-120"/>
              </a:rPr>
              <a:t>Generation of natural-sounding speech.</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pPr eaLnBrk="1" hangingPunct="1"/>
            <a:r>
              <a:rPr lang="en-US" altLang="zh-TW" dirty="0" smtClean="0">
                <a:ea typeface="新細明體" panose="02020500000000000000" pitchFamily="18" charset="-120"/>
              </a:rPr>
              <a:t>Animated Agents</a:t>
            </a:r>
          </a:p>
        </p:txBody>
      </p:sp>
      <p:sp>
        <p:nvSpPr>
          <p:cNvPr id="148483" name="Rectangle 3"/>
          <p:cNvSpPr>
            <a:spLocks noGrp="1" noChangeArrowheads="1"/>
          </p:cNvSpPr>
          <p:nvPr>
            <p:ph idx="1"/>
          </p:nvPr>
        </p:nvSpPr>
        <p:spPr/>
        <p:txBody>
          <a:bodyPr/>
          <a:lstStyle/>
          <a:p>
            <a:pPr eaLnBrk="1" hangingPunct="1"/>
            <a:r>
              <a:rPr lang="en-US" altLang="zh-TW" dirty="0" smtClean="0">
                <a:ea typeface="新細明體" panose="02020500000000000000" pitchFamily="18" charset="-120"/>
              </a:rPr>
              <a:t>Combine spoken dialogue with human-like animated characters.</a:t>
            </a:r>
          </a:p>
          <a:p>
            <a:pPr eaLnBrk="1" hangingPunct="1"/>
            <a:r>
              <a:rPr lang="en-US" altLang="zh-TW" dirty="0" smtClean="0">
                <a:ea typeface="新細明體" panose="02020500000000000000" pitchFamily="18" charset="-120"/>
              </a:rPr>
              <a:t>The characters can augment speech with body language, facial expression and gaze.</a:t>
            </a:r>
          </a:p>
          <a:p>
            <a:pPr eaLnBrk="1" hangingPunct="1"/>
            <a:r>
              <a:rPr lang="en-US" altLang="zh-TW" dirty="0" smtClean="0">
                <a:ea typeface="新細明體" panose="02020500000000000000" pitchFamily="18" charset="-120"/>
              </a:rPr>
              <a:t>Requires computer graphics and animation techniques.</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Animated Agents</a:t>
            </a:r>
          </a:p>
        </p:txBody>
      </p:sp>
      <p:pic>
        <p:nvPicPr>
          <p:cNvPr id="150531" name="Picture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r="35291" b="35185"/>
          <a:stretch>
            <a:fillRect/>
          </a:stretch>
        </p:blipFill>
        <p:spPr>
          <a:xfrm>
            <a:off x="2209800" y="2133600"/>
            <a:ext cx="4724400" cy="3675063"/>
          </a:xfrm>
          <a:noFill/>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3-D Technologies</a:t>
            </a:r>
          </a:p>
        </p:txBody>
      </p:sp>
      <p:sp>
        <p:nvSpPr>
          <p:cNvPr id="152579" name="Rectangle 3"/>
          <p:cNvSpPr>
            <a:spLocks noGrp="1" noChangeArrowheads="1"/>
          </p:cNvSpPr>
          <p:nvPr>
            <p:ph idx="1"/>
          </p:nvPr>
        </p:nvSpPr>
        <p:spPr/>
        <p:txBody>
          <a:bodyPr/>
          <a:lstStyle/>
          <a:p>
            <a:pPr eaLnBrk="1" hangingPunct="1"/>
            <a:r>
              <a:rPr lang="en-US" altLang="zh-TW" smtClean="0">
                <a:ea typeface="新細明體" panose="02020500000000000000" pitchFamily="18" charset="-120"/>
              </a:rPr>
              <a:t>Migration from 2-D presentation space to 3-D space.</a:t>
            </a:r>
          </a:p>
          <a:p>
            <a:pPr eaLnBrk="1" hangingPunct="1"/>
            <a:r>
              <a:rPr lang="en-US" altLang="zh-TW" smtClean="0">
                <a:ea typeface="新細明體" panose="02020500000000000000" pitchFamily="18" charset="-120"/>
              </a:rPr>
              <a:t>Applications areas that benefit from 3-D technologies</a:t>
            </a:r>
          </a:p>
          <a:p>
            <a:pPr lvl="1" eaLnBrk="1" hangingPunct="1"/>
            <a:r>
              <a:rPr lang="en-US" altLang="zh-TW" smtClean="0">
                <a:ea typeface="新細明體" panose="02020500000000000000" pitchFamily="18" charset="-120"/>
              </a:rPr>
              <a:t>Training</a:t>
            </a:r>
          </a:p>
          <a:p>
            <a:pPr lvl="1" eaLnBrk="1" hangingPunct="1"/>
            <a:r>
              <a:rPr lang="en-US" altLang="zh-TW" smtClean="0">
                <a:ea typeface="新細明體" panose="02020500000000000000" pitchFamily="18" charset="-120"/>
              </a:rPr>
              <a:t>Simulation</a:t>
            </a:r>
          </a:p>
          <a:p>
            <a:pPr lvl="1" eaLnBrk="1" hangingPunct="1"/>
            <a:r>
              <a:rPr lang="en-US" altLang="zh-TW" smtClean="0">
                <a:ea typeface="新細明體" panose="02020500000000000000" pitchFamily="18" charset="-120"/>
              </a:rPr>
              <a:t>Interactive exploration of complex data environments.</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Examples</a:t>
            </a:r>
          </a:p>
        </p:txBody>
      </p:sp>
      <p:pic>
        <p:nvPicPr>
          <p:cNvPr id="154627" name="Picture 3" descr="VFBT2-25_we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971800"/>
            <a:ext cx="2895600" cy="193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8" name="Picture 5" descr="lej256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2743200"/>
            <a:ext cx="1801813"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9" name="Picture 6" descr="SwissDus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2819400"/>
            <a:ext cx="3200400" cy="204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30" name="Text Box 7"/>
          <p:cNvSpPr txBox="1">
            <a:spLocks noChangeArrowheads="1"/>
          </p:cNvSpPr>
          <p:nvPr/>
        </p:nvSpPr>
        <p:spPr bwMode="auto">
          <a:xfrm>
            <a:off x="457200" y="5105400"/>
            <a:ext cx="2433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zh-TW" sz="2400">
                <a:ea typeface="新細明體" panose="02020500000000000000" pitchFamily="18" charset="-120"/>
              </a:rPr>
              <a:t>Football Training</a:t>
            </a:r>
          </a:p>
        </p:txBody>
      </p:sp>
      <p:sp>
        <p:nvSpPr>
          <p:cNvPr id="154631" name="Text Box 8"/>
          <p:cNvSpPr txBox="1">
            <a:spLocks noChangeArrowheads="1"/>
          </p:cNvSpPr>
          <p:nvPr/>
        </p:nvSpPr>
        <p:spPr bwMode="auto">
          <a:xfrm>
            <a:off x="3200400" y="5334000"/>
            <a:ext cx="2716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zh-TW" sz="2400" dirty="0">
                <a:ea typeface="新細明體" panose="02020500000000000000" pitchFamily="18" charset="-120"/>
              </a:rPr>
              <a:t>Parachute Training</a:t>
            </a:r>
          </a:p>
        </p:txBody>
      </p:sp>
      <p:sp>
        <p:nvSpPr>
          <p:cNvPr id="154632" name="Text Box 9"/>
          <p:cNvSpPr txBox="1">
            <a:spLocks noChangeArrowheads="1"/>
          </p:cNvSpPr>
          <p:nvPr/>
        </p:nvSpPr>
        <p:spPr bwMode="auto">
          <a:xfrm>
            <a:off x="6172200" y="5029200"/>
            <a:ext cx="2289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zh-TW" sz="2400">
                <a:ea typeface="新細明體" panose="02020500000000000000" pitchFamily="18" charset="-120"/>
              </a:rPr>
              <a:t>Flight Simulator</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Assessment</a:t>
            </a:r>
          </a:p>
        </p:txBody>
      </p:sp>
      <p:sp>
        <p:nvSpPr>
          <p:cNvPr id="17411" name="Rectangle 3"/>
          <p:cNvSpPr>
            <a:spLocks noGrp="1" noChangeArrowheads="1"/>
          </p:cNvSpPr>
          <p:nvPr>
            <p:ph idx="1"/>
          </p:nvPr>
        </p:nvSpPr>
        <p:spPr>
          <a:xfrm>
            <a:off x="1182688" y="2017713"/>
            <a:ext cx="7961312" cy="4114800"/>
          </a:xfrm>
        </p:spPr>
        <p:txBody>
          <a:bodyPr/>
          <a:lstStyle/>
          <a:p>
            <a:pPr eaLnBrk="1" hangingPunct="1"/>
            <a:r>
              <a:rPr lang="en-US" altLang="zh-TW" dirty="0" smtClean="0">
                <a:ea typeface="新細明體" panose="02020500000000000000" pitchFamily="18" charset="-120"/>
              </a:rPr>
              <a:t>Project			50%</a:t>
            </a:r>
          </a:p>
          <a:p>
            <a:pPr eaLnBrk="1" hangingPunct="1"/>
            <a:r>
              <a:rPr lang="en-US" altLang="zh-TW" dirty="0" smtClean="0">
                <a:ea typeface="新細明體" panose="02020500000000000000" pitchFamily="18" charset="-120"/>
              </a:rPr>
              <a:t>Assignment 		40%</a:t>
            </a:r>
          </a:p>
          <a:p>
            <a:pPr eaLnBrk="1" hangingPunct="1"/>
            <a:r>
              <a:rPr lang="en-US" altLang="zh-TW" dirty="0" smtClean="0">
                <a:ea typeface="新細明體" panose="02020500000000000000" pitchFamily="18" charset="-120"/>
              </a:rPr>
              <a:t>Participation 		10%</a:t>
            </a:r>
          </a:p>
          <a:p>
            <a:pPr eaLnBrk="1" hangingPunct="1"/>
            <a:endParaRPr lang="en-US" altLang="zh-TW" dirty="0" smtClean="0">
              <a:ea typeface="新細明體" panose="02020500000000000000" pitchFamily="18" charset="-120"/>
            </a:endParaRPr>
          </a:p>
          <a:p>
            <a:pPr eaLnBrk="1" hangingPunct="1"/>
            <a:r>
              <a:rPr lang="en-US" altLang="zh-TW" dirty="0" smtClean="0">
                <a:ea typeface="新細明體" panose="02020500000000000000" pitchFamily="18" charset="-120"/>
              </a:rPr>
              <a:t>Course Web Page</a:t>
            </a:r>
          </a:p>
          <a:p>
            <a:pPr lvl="1" eaLnBrk="1" hangingPunct="1"/>
            <a:r>
              <a:rPr lang="en-US" altLang="zh-TW" sz="2000" dirty="0" smtClean="0">
                <a:ea typeface="新細明體" panose="02020500000000000000" pitchFamily="18" charset="-120"/>
              </a:rPr>
              <a:t>http://sse.tongji.edu.cn/~yingshen/HCI2016Spring/index.html</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3-D Technologies (cont’d)</a:t>
            </a:r>
          </a:p>
        </p:txBody>
      </p:sp>
      <p:sp>
        <p:nvSpPr>
          <p:cNvPr id="156675" name="Rectangle 3"/>
          <p:cNvSpPr>
            <a:spLocks noGrp="1" noChangeArrowheads="1"/>
          </p:cNvSpPr>
          <p:nvPr>
            <p:ph idx="1"/>
          </p:nvPr>
        </p:nvSpPr>
        <p:spPr/>
        <p:txBody>
          <a:bodyPr/>
          <a:lstStyle/>
          <a:p>
            <a:pPr eaLnBrk="1" hangingPunct="1"/>
            <a:r>
              <a:rPr lang="en-US" altLang="zh-TW" smtClean="0">
                <a:ea typeface="新細明體" panose="02020500000000000000" pitchFamily="18" charset="-120"/>
              </a:rPr>
              <a:t>Previous 2-D notions need to be revised</a:t>
            </a:r>
          </a:p>
          <a:p>
            <a:pPr lvl="1" eaLnBrk="1" hangingPunct="1"/>
            <a:r>
              <a:rPr lang="en-US" altLang="zh-TW" smtClean="0">
                <a:ea typeface="新細明體" panose="02020500000000000000" pitchFamily="18" charset="-120"/>
              </a:rPr>
              <a:t>How to interact with information ?</a:t>
            </a:r>
          </a:p>
          <a:p>
            <a:pPr lvl="1" eaLnBrk="1" hangingPunct="1"/>
            <a:r>
              <a:rPr lang="en-US" altLang="zh-TW" smtClean="0">
                <a:ea typeface="新細明體" panose="02020500000000000000" pitchFamily="18" charset="-120"/>
              </a:rPr>
              <a:t>How to select objects in 3-D space ?</a:t>
            </a:r>
          </a:p>
          <a:p>
            <a:pPr lvl="1" eaLnBrk="1" hangingPunct="1"/>
            <a:r>
              <a:rPr lang="en-US" altLang="zh-TW" smtClean="0">
                <a:ea typeface="新細明體" panose="02020500000000000000" pitchFamily="18" charset="-120"/>
              </a:rPr>
              <a:t>How to navigate through information spaces ?</a:t>
            </a:r>
          </a:p>
          <a:p>
            <a:pPr eaLnBrk="1" hangingPunct="1"/>
            <a:r>
              <a:rPr lang="en-US" altLang="zh-TW" smtClean="0">
                <a:ea typeface="新細明體" panose="02020500000000000000" pitchFamily="18" charset="-120"/>
              </a:rPr>
              <a:t>Objective: “near-real-time” interactivity to achieve the effect of direct manipulation</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pPr eaLnBrk="1" hangingPunct="1"/>
            <a:r>
              <a:rPr lang="en-US" altLang="zh-TW" dirty="0" smtClean="0">
                <a:ea typeface="新細明體" panose="02020500000000000000" pitchFamily="18" charset="-120"/>
              </a:rPr>
              <a:t>Head-Mounted Display</a:t>
            </a:r>
          </a:p>
        </p:txBody>
      </p:sp>
      <p:pic>
        <p:nvPicPr>
          <p:cNvPr id="3" name="图片 2"/>
          <p:cNvPicPr>
            <a:picLocks noChangeAspect="1"/>
          </p:cNvPicPr>
          <p:nvPr/>
        </p:nvPicPr>
        <p:blipFill>
          <a:blip r:embed="rId3"/>
          <a:stretch>
            <a:fillRect/>
          </a:stretch>
        </p:blipFill>
        <p:spPr>
          <a:xfrm>
            <a:off x="1676400" y="2133600"/>
            <a:ext cx="5429250" cy="3590925"/>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normAutofit fontScale="90000"/>
          </a:bodyPr>
          <a:lstStyle/>
          <a:p>
            <a:pPr eaLnBrk="1" hangingPunct="1"/>
            <a:r>
              <a:rPr lang="en-US" altLang="zh-TW" dirty="0" smtClean="0">
                <a:ea typeface="新細明體" panose="02020500000000000000" pitchFamily="18" charset="-120"/>
              </a:rPr>
              <a:t>Binocular Omni-Orientation Monitor (BOOM)</a:t>
            </a:r>
          </a:p>
        </p:txBody>
      </p:sp>
      <p:pic>
        <p:nvPicPr>
          <p:cNvPr id="3" name="图片 2"/>
          <p:cNvPicPr>
            <a:picLocks noChangeAspect="1"/>
          </p:cNvPicPr>
          <p:nvPr/>
        </p:nvPicPr>
        <p:blipFill>
          <a:blip r:embed="rId3"/>
          <a:stretch>
            <a:fillRect/>
          </a:stretch>
        </p:blipFill>
        <p:spPr>
          <a:xfrm>
            <a:off x="1981200" y="2209800"/>
            <a:ext cx="4781550" cy="3390900"/>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a:normAutofit fontScale="90000"/>
          </a:bodyPr>
          <a:lstStyle/>
          <a:p>
            <a:pPr eaLnBrk="1" hangingPunct="1"/>
            <a:r>
              <a:rPr lang="en-US" altLang="zh-TW" dirty="0" smtClean="0">
                <a:ea typeface="新細明體" panose="02020500000000000000" pitchFamily="18" charset="-120"/>
              </a:rPr>
              <a:t>Cave Automatic Virtual Environment (CAVE)</a:t>
            </a:r>
          </a:p>
        </p:txBody>
      </p:sp>
      <p:pic>
        <p:nvPicPr>
          <p:cNvPr id="2052" name="Picture 4" descr="We test out what its like to test drive Ford's Cave "/>
          <p:cNvPicPr>
            <a:picLocks noChangeAspect="1" noChangeArrowheads="1"/>
          </p:cNvPicPr>
          <p:nvPr/>
        </p:nvPicPr>
        <p:blipFill rotWithShape="1">
          <a:blip r:embed="rId3">
            <a:extLst>
              <a:ext uri="{28A0092B-C50C-407E-A947-70E740481C1C}">
                <a14:useLocalDpi xmlns:a14="http://schemas.microsoft.com/office/drawing/2010/main" val="0"/>
              </a:ext>
            </a:extLst>
          </a:blip>
          <a:srcRect r="5185"/>
          <a:stretch/>
        </p:blipFill>
        <p:spPr bwMode="auto">
          <a:xfrm>
            <a:off x="3886200" y="2494358"/>
            <a:ext cx="4820220" cy="3144441"/>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rotWithShape="1">
          <a:blip r:embed="rId4"/>
          <a:srcRect l="18667" t="9554" r="21333" b="15779"/>
          <a:stretch/>
        </p:blipFill>
        <p:spPr>
          <a:xfrm>
            <a:off x="228600" y="1752599"/>
            <a:ext cx="3429000" cy="2133601"/>
          </a:xfrm>
          <a:prstGeom prst="rect">
            <a:avLst/>
          </a:prstGeom>
        </p:spPr>
      </p:pic>
      <p:pic>
        <p:nvPicPr>
          <p:cNvPr id="5" name="图片 4"/>
          <p:cNvPicPr>
            <a:picLocks noChangeAspect="1"/>
          </p:cNvPicPr>
          <p:nvPr/>
        </p:nvPicPr>
        <p:blipFill>
          <a:blip r:embed="rId5"/>
          <a:stretch>
            <a:fillRect/>
          </a:stretch>
        </p:blipFill>
        <p:spPr>
          <a:xfrm>
            <a:off x="228600" y="3886200"/>
            <a:ext cx="3429000" cy="26317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p:txBody>
          <a:bodyPr/>
          <a:lstStyle/>
          <a:p>
            <a:pPr eaLnBrk="1" hangingPunct="1"/>
            <a:r>
              <a:rPr lang="en-US" altLang="zh-TW" dirty="0" smtClean="0">
                <a:ea typeface="新細明體" panose="02020500000000000000" pitchFamily="18" charset="-120"/>
              </a:rPr>
              <a:t>Data Glove</a:t>
            </a:r>
          </a:p>
        </p:txBody>
      </p:sp>
      <p:pic>
        <p:nvPicPr>
          <p:cNvPr id="3" name="图片 2"/>
          <p:cNvPicPr>
            <a:picLocks noChangeAspect="1"/>
          </p:cNvPicPr>
          <p:nvPr/>
        </p:nvPicPr>
        <p:blipFill>
          <a:blip r:embed="rId3"/>
          <a:stretch>
            <a:fillRect/>
          </a:stretch>
        </p:blipFill>
        <p:spPr>
          <a:xfrm>
            <a:off x="1062807" y="1981200"/>
            <a:ext cx="7010400" cy="4248150"/>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p:txBody>
          <a:bodyPr/>
          <a:lstStyle/>
          <a:p>
            <a:r>
              <a:rPr lang="en-US" dirty="0"/>
              <a:t>Collaborative virtual environment</a:t>
            </a:r>
          </a:p>
        </p:txBody>
      </p:sp>
      <p:pic>
        <p:nvPicPr>
          <p:cNvPr id="166915" name="Picture 3" descr="conference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057400"/>
            <a:ext cx="5638800" cy="403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pPr eaLnBrk="1" hangingPunct="1"/>
            <a:r>
              <a:rPr lang="en-US" altLang="zh-TW" dirty="0" smtClean="0">
                <a:ea typeface="新細明體" panose="02020500000000000000" pitchFamily="18" charset="-120"/>
              </a:rPr>
              <a:t>Selecting Objects in 3-D Space</a:t>
            </a:r>
          </a:p>
        </p:txBody>
      </p:sp>
      <p:pic>
        <p:nvPicPr>
          <p:cNvPr id="168963" name="Picture 3" descr="crush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2057400"/>
            <a:ext cx="2895600"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8964" name="Picture 4" descr="stick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2057400"/>
            <a:ext cx="2895600"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rotWithShape="1">
          <a:blip r:embed="rId5"/>
          <a:srcRect t="10273" b="19766"/>
          <a:stretch/>
        </p:blipFill>
        <p:spPr>
          <a:xfrm>
            <a:off x="1295400" y="4419600"/>
            <a:ext cx="5943600" cy="2346334"/>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a:xfrm>
            <a:off x="1143000" y="304800"/>
            <a:ext cx="7793038" cy="1143000"/>
          </a:xfrm>
        </p:spPr>
        <p:txBody>
          <a:bodyPr/>
          <a:lstStyle/>
          <a:p>
            <a:pPr eaLnBrk="1" hangingPunct="1"/>
            <a:r>
              <a:rPr lang="en-US" altLang="zh-TW" dirty="0" smtClean="0">
                <a:ea typeface="新細明體" panose="02020500000000000000" pitchFamily="18" charset="-120"/>
              </a:rPr>
              <a:t>Browser in 3-D space</a:t>
            </a:r>
          </a:p>
        </p:txBody>
      </p:sp>
      <p:pic>
        <p:nvPicPr>
          <p:cNvPr id="4" name="图片 3"/>
          <p:cNvPicPr>
            <a:picLocks noChangeAspect="1"/>
          </p:cNvPicPr>
          <p:nvPr/>
        </p:nvPicPr>
        <p:blipFill>
          <a:blip r:embed="rId3"/>
          <a:stretch>
            <a:fillRect/>
          </a:stretch>
        </p:blipFill>
        <p:spPr>
          <a:xfrm>
            <a:off x="2209800" y="1674178"/>
            <a:ext cx="5181600" cy="2463892"/>
          </a:xfrm>
          <a:prstGeom prst="rect">
            <a:avLst/>
          </a:prstGeom>
        </p:spPr>
      </p:pic>
      <p:pic>
        <p:nvPicPr>
          <p:cNvPr id="6" name="图片 5"/>
          <p:cNvPicPr>
            <a:picLocks noChangeAspect="1"/>
          </p:cNvPicPr>
          <p:nvPr/>
        </p:nvPicPr>
        <p:blipFill>
          <a:blip r:embed="rId4"/>
          <a:stretch>
            <a:fillRect/>
          </a:stretch>
        </p:blipFill>
        <p:spPr>
          <a:xfrm>
            <a:off x="2209800" y="4138070"/>
            <a:ext cx="5181600" cy="2595118"/>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normAutofit fontScale="90000"/>
          </a:bodyPr>
          <a:lstStyle/>
          <a:p>
            <a:pPr eaLnBrk="1" hangingPunct="1"/>
            <a:r>
              <a:rPr lang="en-US" altLang="zh-TW" smtClean="0">
                <a:ea typeface="新細明體" panose="02020500000000000000" pitchFamily="18" charset="-120"/>
              </a:rPr>
              <a:t>What is Human-Computer Interaction?</a:t>
            </a:r>
          </a:p>
        </p:txBody>
      </p:sp>
      <p:sp>
        <p:nvSpPr>
          <p:cNvPr id="58371" name="Rectangle 5"/>
          <p:cNvSpPr>
            <a:spLocks noChangeArrowheads="1"/>
          </p:cNvSpPr>
          <p:nvPr/>
        </p:nvSpPr>
        <p:spPr bwMode="auto">
          <a:xfrm>
            <a:off x="1371600" y="3048000"/>
            <a:ext cx="1752600" cy="1371600"/>
          </a:xfrm>
          <a:prstGeom prst="rect">
            <a:avLst/>
          </a:prstGeom>
          <a:solidFill>
            <a:srgbClr val="00B050"/>
          </a:solidFill>
          <a:ln w="9525">
            <a:solidFill>
              <a:schemeClr val="tx1"/>
            </a:solidFill>
            <a:miter lim="800000"/>
            <a:headEnd/>
            <a:tailEnd/>
          </a:ln>
          <a:effectLs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zh-TW" sz="2400" b="1" dirty="0">
                <a:latin typeface="Times New Roman" panose="02020603050405020304" pitchFamily="18" charset="0"/>
                <a:ea typeface="新細明體" panose="02020500000000000000" pitchFamily="18" charset="-120"/>
              </a:rPr>
              <a:t>Human</a:t>
            </a:r>
          </a:p>
        </p:txBody>
      </p:sp>
      <p:sp>
        <p:nvSpPr>
          <p:cNvPr id="58372" name="Rectangle 6"/>
          <p:cNvSpPr>
            <a:spLocks noChangeArrowheads="1"/>
          </p:cNvSpPr>
          <p:nvPr/>
        </p:nvSpPr>
        <p:spPr bwMode="auto">
          <a:xfrm>
            <a:off x="5410200" y="3048000"/>
            <a:ext cx="1752600" cy="1371600"/>
          </a:xfrm>
          <a:prstGeom prst="rect">
            <a:avLst/>
          </a:prstGeom>
          <a:solidFill>
            <a:srgbClr val="00B050"/>
          </a:solidFill>
          <a:ln w="9525">
            <a:solidFill>
              <a:schemeClr val="tx1"/>
            </a:solidFill>
            <a:miter lim="800000"/>
            <a:headEnd/>
            <a:tailEnd/>
          </a:ln>
          <a:effectLs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zh-TW" sz="2400" b="1" dirty="0">
                <a:latin typeface="Times New Roman" panose="02020603050405020304" pitchFamily="18" charset="0"/>
                <a:ea typeface="新細明體" panose="02020500000000000000" pitchFamily="18" charset="-120"/>
              </a:rPr>
              <a:t>Computer</a:t>
            </a:r>
          </a:p>
        </p:txBody>
      </p:sp>
      <p:sp>
        <p:nvSpPr>
          <p:cNvPr id="58373" name="Line 7"/>
          <p:cNvSpPr>
            <a:spLocks noChangeShapeType="1"/>
          </p:cNvSpPr>
          <p:nvPr/>
        </p:nvSpPr>
        <p:spPr bwMode="auto">
          <a:xfrm>
            <a:off x="4267200" y="2438400"/>
            <a:ext cx="0" cy="259080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374" name="Line 9"/>
          <p:cNvSpPr>
            <a:spLocks noChangeShapeType="1"/>
          </p:cNvSpPr>
          <p:nvPr/>
        </p:nvSpPr>
        <p:spPr bwMode="auto">
          <a:xfrm>
            <a:off x="3124200" y="3429000"/>
            <a:ext cx="2286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375" name="Line 10"/>
          <p:cNvSpPr>
            <a:spLocks noChangeShapeType="1"/>
          </p:cNvSpPr>
          <p:nvPr/>
        </p:nvSpPr>
        <p:spPr bwMode="auto">
          <a:xfrm flipH="1">
            <a:off x="3124200" y="4191000"/>
            <a:ext cx="2286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376" name="Text Box 11"/>
          <p:cNvSpPr txBox="1">
            <a:spLocks noChangeArrowheads="1"/>
          </p:cNvSpPr>
          <p:nvPr/>
        </p:nvSpPr>
        <p:spPr bwMode="auto">
          <a:xfrm>
            <a:off x="3657600" y="5029200"/>
            <a:ext cx="12652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zh-TW" sz="2400">
                <a:latin typeface="Times New Roman" panose="02020603050405020304" pitchFamily="18" charset="0"/>
                <a:ea typeface="新細明體" panose="02020500000000000000" pitchFamily="18" charset="-120"/>
              </a:rPr>
              <a:t>Interface</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Human-Computer Interaction</a:t>
            </a:r>
          </a:p>
        </p:txBody>
      </p:sp>
      <p:sp>
        <p:nvSpPr>
          <p:cNvPr id="60419" name="Rectangle 3"/>
          <p:cNvSpPr>
            <a:spLocks noGrp="1" noChangeArrowheads="1"/>
          </p:cNvSpPr>
          <p:nvPr>
            <p:ph idx="1"/>
          </p:nvPr>
        </p:nvSpPr>
        <p:spPr/>
        <p:txBody>
          <a:bodyPr/>
          <a:lstStyle/>
          <a:p>
            <a:pPr eaLnBrk="1" hangingPunct="1"/>
            <a:r>
              <a:rPr lang="en-US" altLang="zh-TW" smtClean="0">
                <a:ea typeface="新細明體" panose="02020500000000000000" pitchFamily="18" charset="-120"/>
              </a:rPr>
              <a:t>The study of how people design, implement and use interactive computer systems.</a:t>
            </a:r>
          </a:p>
          <a:p>
            <a:pPr eaLnBrk="1" hangingPunct="1"/>
            <a:r>
              <a:rPr lang="en-US" altLang="zh-TW" smtClean="0">
                <a:ea typeface="新細明體" panose="02020500000000000000" pitchFamily="18" charset="-120"/>
              </a:rPr>
              <a:t>The study of how computers affect individuals, organizations, and society.</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US" altLang="zh-TW" smtClean="0">
                <a:ea typeface="新細明體" panose="02020500000000000000" pitchFamily="18" charset="-120"/>
              </a:rPr>
              <a:t>Requirements of HCI</a:t>
            </a:r>
          </a:p>
        </p:txBody>
      </p:sp>
      <p:sp>
        <p:nvSpPr>
          <p:cNvPr id="62467" name="Rectangle 3"/>
          <p:cNvSpPr>
            <a:spLocks noGrp="1" noChangeArrowheads="1"/>
          </p:cNvSpPr>
          <p:nvPr>
            <p:ph idx="1"/>
          </p:nvPr>
        </p:nvSpPr>
        <p:spPr/>
        <p:txBody>
          <a:bodyPr/>
          <a:lstStyle/>
          <a:p>
            <a:pPr eaLnBrk="1" hangingPunct="1"/>
            <a:r>
              <a:rPr lang="en-US" altLang="zh-TW" smtClean="0">
                <a:ea typeface="新細明體" panose="02020500000000000000" pitchFamily="18" charset="-120"/>
              </a:rPr>
              <a:t>Ease of use</a:t>
            </a:r>
          </a:p>
          <a:p>
            <a:pPr lvl="1" eaLnBrk="1" hangingPunct="1"/>
            <a:r>
              <a:rPr lang="en-US" altLang="zh-TW" smtClean="0">
                <a:ea typeface="新細明體" panose="02020500000000000000" pitchFamily="18" charset="-120"/>
              </a:rPr>
              <a:t>GUI vs command language</a:t>
            </a:r>
          </a:p>
          <a:p>
            <a:pPr lvl="1" eaLnBrk="1" hangingPunct="1"/>
            <a:r>
              <a:rPr lang="en-US" altLang="zh-TW" smtClean="0">
                <a:ea typeface="新細明體" panose="02020500000000000000" pitchFamily="18" charset="-120"/>
              </a:rPr>
              <a:t>Online help, documentation and training</a:t>
            </a:r>
          </a:p>
          <a:p>
            <a:pPr eaLnBrk="1" hangingPunct="1"/>
            <a:r>
              <a:rPr lang="en-US" altLang="zh-TW" smtClean="0">
                <a:ea typeface="新細明體" panose="02020500000000000000" pitchFamily="18" charset="-120"/>
              </a:rPr>
              <a:t>More powerful forms of communications between users and computers</a:t>
            </a:r>
          </a:p>
          <a:p>
            <a:pPr lvl="1" eaLnBrk="1" hangingPunct="1"/>
            <a:r>
              <a:rPr lang="en-US" altLang="zh-TW" smtClean="0">
                <a:ea typeface="新細明體" panose="02020500000000000000" pitchFamily="18" charset="-120"/>
              </a:rPr>
              <a:t>New interaction techniques</a:t>
            </a:r>
          </a:p>
          <a:p>
            <a:pPr lvl="1" eaLnBrk="1" hangingPunct="1"/>
            <a:r>
              <a:rPr lang="en-US" altLang="zh-TW" smtClean="0">
                <a:ea typeface="新細明體" panose="02020500000000000000" pitchFamily="18" charset="-120"/>
              </a:rPr>
              <a:t>New input and output devices</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altLang="zh-TW" dirty="0" smtClean="0">
                <a:ea typeface="新細明體" panose="02020500000000000000" pitchFamily="18" charset="-120"/>
              </a:rPr>
              <a:t>Requirements of HCI (cont’d)</a:t>
            </a:r>
          </a:p>
        </p:txBody>
      </p:sp>
      <p:sp>
        <p:nvSpPr>
          <p:cNvPr id="66563" name="Rectangle 3"/>
          <p:cNvSpPr>
            <a:spLocks noGrp="1" noChangeArrowheads="1"/>
          </p:cNvSpPr>
          <p:nvPr>
            <p:ph idx="1"/>
          </p:nvPr>
        </p:nvSpPr>
        <p:spPr/>
        <p:txBody>
          <a:bodyPr/>
          <a:lstStyle/>
          <a:p>
            <a:pPr eaLnBrk="1" hangingPunct="1"/>
            <a:r>
              <a:rPr lang="en-US" altLang="zh-TW" dirty="0" smtClean="0">
                <a:ea typeface="新細明體" panose="02020500000000000000" pitchFamily="18" charset="-120"/>
              </a:rPr>
              <a:t>Universal access to information</a:t>
            </a:r>
          </a:p>
          <a:p>
            <a:pPr lvl="1" eaLnBrk="1" hangingPunct="1"/>
            <a:r>
              <a:rPr lang="en-US" altLang="zh-TW" dirty="0" smtClean="0">
                <a:ea typeface="新細明體" panose="02020500000000000000" pitchFamily="18" charset="-120"/>
              </a:rPr>
              <a:t>Proliferation of WWW</a:t>
            </a:r>
          </a:p>
          <a:p>
            <a:pPr lvl="1" eaLnBrk="1" hangingPunct="1"/>
            <a:r>
              <a:rPr lang="en-US" altLang="zh-TW" dirty="0" smtClean="0">
                <a:ea typeface="新細明體" panose="02020500000000000000" pitchFamily="18" charset="-120"/>
              </a:rPr>
              <a:t>Information-access interfaces</a:t>
            </a:r>
          </a:p>
          <a:p>
            <a:pPr lvl="2" eaLnBrk="1" hangingPunct="1"/>
            <a:r>
              <a:rPr lang="en-US" altLang="zh-TW" dirty="0" smtClean="0">
                <a:ea typeface="新細明體" panose="02020500000000000000" pitchFamily="18" charset="-120"/>
              </a:rPr>
              <a:t>Must be able to deal with new kinds of data, e.g., multimedia information.</a:t>
            </a:r>
          </a:p>
          <a:p>
            <a:pPr lvl="2" eaLnBrk="1" hangingPunct="1"/>
            <a:r>
              <a:rPr lang="en-US" altLang="zh-TW" dirty="0" smtClean="0">
                <a:ea typeface="新細明體" panose="02020500000000000000" pitchFamily="18" charset="-120"/>
              </a:rPr>
              <a:t>Permit new kinds of interaction.</a:t>
            </a:r>
          </a:p>
          <a:p>
            <a:pPr lvl="2" eaLnBrk="1" hangingPunct="1"/>
            <a:r>
              <a:rPr lang="en-US" altLang="zh-TW" dirty="0" smtClean="0">
                <a:ea typeface="新細明體" panose="02020500000000000000" pitchFamily="18" charset="-120"/>
              </a:rPr>
              <a:t>Require collaborations between HCI and database research communities.</a:t>
            </a: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石板">
  <a:themeElements>
    <a:clrScheme name="石板">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石板">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石板">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石板</Template>
  <TotalTime>11423</TotalTime>
  <Words>1726</Words>
  <Application>Microsoft Office PowerPoint</Application>
  <PresentationFormat>全屏显示(4:3)</PresentationFormat>
  <Paragraphs>369</Paragraphs>
  <Slides>57</Slides>
  <Notes>57</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57</vt:i4>
      </vt:variant>
    </vt:vector>
  </HeadingPairs>
  <TitlesOfParts>
    <vt:vector size="69" baseType="lpstr">
      <vt:lpstr>微軟正黑體</vt:lpstr>
      <vt:lpstr>新細明體</vt:lpstr>
      <vt:lpstr>方正舒体</vt:lpstr>
      <vt:lpstr>宋体</vt:lpstr>
      <vt:lpstr>Calisto MT</vt:lpstr>
      <vt:lpstr>Symbol</vt:lpstr>
      <vt:lpstr>Tahoma</vt:lpstr>
      <vt:lpstr>Times New Roman</vt:lpstr>
      <vt:lpstr>Trebuchet MS</vt:lpstr>
      <vt:lpstr>Wingdings</vt:lpstr>
      <vt:lpstr>Wingdings 2</vt:lpstr>
      <vt:lpstr>石板</vt:lpstr>
      <vt:lpstr>Course Title</vt:lpstr>
      <vt:lpstr>Lecturer</vt:lpstr>
      <vt:lpstr>Lecture Hours</vt:lpstr>
      <vt:lpstr>References</vt:lpstr>
      <vt:lpstr>Assessment</vt:lpstr>
      <vt:lpstr>What is Human-Computer Interaction?</vt:lpstr>
      <vt:lpstr>Human-Computer Interaction</vt:lpstr>
      <vt:lpstr>Requirements of HCI</vt:lpstr>
      <vt:lpstr>Requirements of HCI (cont’d)</vt:lpstr>
      <vt:lpstr>Importance of HCI</vt:lpstr>
      <vt:lpstr>Importance of HCI (cont’d)</vt:lpstr>
      <vt:lpstr>Foundations of HCI</vt:lpstr>
      <vt:lpstr>History of HCI</vt:lpstr>
      <vt:lpstr>Direct manipulation of graphical objects</vt:lpstr>
      <vt:lpstr>Windows</vt:lpstr>
      <vt:lpstr>Hypertext</vt:lpstr>
      <vt:lpstr>Hypertext (cont’d)</vt:lpstr>
      <vt:lpstr>HCI Applications</vt:lpstr>
      <vt:lpstr>Multimedia Information Retrieval</vt:lpstr>
      <vt:lpstr>Multimedia Search Engine</vt:lpstr>
      <vt:lpstr>Education </vt:lpstr>
      <vt:lpstr>Direct Manipulation Examples (cont’d)</vt:lpstr>
      <vt:lpstr>Direct Manipulation Examples (cont’d)</vt:lpstr>
      <vt:lpstr>Distance Learning</vt:lpstr>
      <vt:lpstr>Interface for Security Enforcement</vt:lpstr>
      <vt:lpstr>Interface for Security Enforcement</vt:lpstr>
      <vt:lpstr>Information Visualization</vt:lpstr>
      <vt:lpstr>Visualizing Communication Networks</vt:lpstr>
      <vt:lpstr>Computer-mediated Communication</vt:lpstr>
      <vt:lpstr>Technological Trends</vt:lpstr>
      <vt:lpstr>Computational Devices and Ubiquitous Computing</vt:lpstr>
      <vt:lpstr>Wearable Computers</vt:lpstr>
      <vt:lpstr>Wearable Computers</vt:lpstr>
      <vt:lpstr>Recognition-based User Interfaces</vt:lpstr>
      <vt:lpstr>Example: Speech Recognition</vt:lpstr>
      <vt:lpstr>Example: Gesture Recognition</vt:lpstr>
      <vt:lpstr>Recognition-based User Interface</vt:lpstr>
      <vt:lpstr>Conversational Interface</vt:lpstr>
      <vt:lpstr>ELIZA: An Example Conversation</vt:lpstr>
      <vt:lpstr>ELIZA</vt:lpstr>
      <vt:lpstr>ELIZA</vt:lpstr>
      <vt:lpstr>ELIZA</vt:lpstr>
      <vt:lpstr>ELIZA</vt:lpstr>
      <vt:lpstr>ELIZA</vt:lpstr>
      <vt:lpstr>Complete System</vt:lpstr>
      <vt:lpstr>Animated Agents</vt:lpstr>
      <vt:lpstr>Animated Agents</vt:lpstr>
      <vt:lpstr>3-D Technologies</vt:lpstr>
      <vt:lpstr>Examples</vt:lpstr>
      <vt:lpstr>3-D Technologies (cont’d)</vt:lpstr>
      <vt:lpstr>Head-Mounted Display</vt:lpstr>
      <vt:lpstr>Binocular Omni-Orientation Monitor (BOOM)</vt:lpstr>
      <vt:lpstr>Cave Automatic Virtual Environment (CAVE)</vt:lpstr>
      <vt:lpstr>Data Glove</vt:lpstr>
      <vt:lpstr>Collaborative virtual environment</vt:lpstr>
      <vt:lpstr>Selecting Objects in 3-D Space</vt:lpstr>
      <vt:lpstr>Browser in 3-D space</vt:lpstr>
    </vt:vector>
  </TitlesOfParts>
  <Company>City University of Hong Kong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Human-Computer Interaction</dc:title>
  <dc:creator>CS</dc:creator>
  <cp:lastModifiedBy>SSE314</cp:lastModifiedBy>
  <cp:revision>364</cp:revision>
  <dcterms:created xsi:type="dcterms:W3CDTF">2001-08-22T08:33:50Z</dcterms:created>
  <dcterms:modified xsi:type="dcterms:W3CDTF">2016-03-03T03:06:20Z</dcterms:modified>
</cp:coreProperties>
</file>